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2"/>
    <p:sldId id="258" r:id="rId3"/>
    <p:sldId id="260" r:id="rId4"/>
    <p:sldId id="263" r:id="rId5"/>
    <p:sldId id="264" r:id="rId6"/>
    <p:sldId id="257" r:id="rId7"/>
    <p:sldId id="259" r:id="rId8"/>
    <p:sldId id="261" r:id="rId9"/>
    <p:sldId id="262" r:id="rId10"/>
    <p:sldId id="265" r:id="rId11"/>
    <p:sldId id="266" r:id="rId12"/>
    <p:sldId id="267" r:id="rId13"/>
    <p:sldId id="268" r:id="rId14"/>
    <p:sldId id="269" r:id="rId15"/>
    <p:sldId id="270" r:id="rId1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92CA5B0D-F5D8-47CB-9352-0D195823FD2A}" type="datetimeFigureOut">
              <a:rPr lang="en-US" smtClean="0"/>
              <a:t>5/16/2021</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036A422-6CD3-4558-8D2E-94AAB1828E6C}" type="slidenum">
              <a:rPr lang="en-US" smtClean="0"/>
              <a:t>‹#›</a:t>
            </a:fld>
            <a:endParaRPr lang="en-US"/>
          </a:p>
        </p:txBody>
      </p:sp>
    </p:spTree>
    <p:extLst>
      <p:ext uri="{BB962C8B-B14F-4D97-AF65-F5344CB8AC3E}">
        <p14:creationId xmlns:p14="http://schemas.microsoft.com/office/powerpoint/2010/main" val="915370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36A422-6CD3-4558-8D2E-94AAB1828E6C}" type="slidenum">
              <a:rPr lang="en-US" smtClean="0"/>
              <a:t>2</a:t>
            </a:fld>
            <a:endParaRPr lang="en-US"/>
          </a:p>
        </p:txBody>
      </p:sp>
    </p:spTree>
    <p:extLst>
      <p:ext uri="{BB962C8B-B14F-4D97-AF65-F5344CB8AC3E}">
        <p14:creationId xmlns:p14="http://schemas.microsoft.com/office/powerpoint/2010/main" val="2458628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36A422-6CD3-4558-8D2E-94AAB1828E6C}" type="slidenum">
              <a:rPr lang="en-US" smtClean="0"/>
              <a:t>3</a:t>
            </a:fld>
            <a:endParaRPr lang="en-US"/>
          </a:p>
        </p:txBody>
      </p:sp>
    </p:spTree>
    <p:extLst>
      <p:ext uri="{BB962C8B-B14F-4D97-AF65-F5344CB8AC3E}">
        <p14:creationId xmlns:p14="http://schemas.microsoft.com/office/powerpoint/2010/main" val="41676022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2FA6FE6D-1895-402E-9AAB-2B3826B41D36}" type="datetime1">
              <a:rPr lang="en-US" smtClean="0"/>
              <a:t>5/16/2021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41CCBB-2FF7-4368-81CD-4A7CDADB4296}" type="datetime1">
              <a:rPr lang="en-US" smtClean="0"/>
              <a:t>5/16/2021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3864BE-4D7D-4175-9CB2-5E7683FCD771}" type="datetime1">
              <a:rPr lang="en-US" smtClean="0"/>
              <a:t>5/16/2021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B3BE10-AAED-47F4-8C9E-E351419A3738}" type="datetime1">
              <a:rPr lang="en-US" smtClean="0"/>
              <a:t>5/16/2021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8B705B-DCBB-4867-A993-456D768D2403}" type="datetime1">
              <a:rPr lang="en-US" smtClean="0"/>
              <a:t>5/16/2021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117AA5E2-801B-4D10-98F7-51CD78B62D68}" type="datetime1">
              <a:rPr lang="en-US" smtClean="0"/>
              <a:t>5/16/2021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BEC339A-BA74-4FB8-B8E2-32D643EDF44A}" type="datetime1">
              <a:rPr lang="en-US" smtClean="0"/>
              <a:t>5/16/2021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1082C0-C214-402F-9A43-F9F9F0092DB2}" type="datetime1">
              <a:rPr lang="en-US" smtClean="0"/>
              <a:t>5/16/2021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423CC4-6F63-4B02-850B-E2764F46270C}" type="datetime1">
              <a:rPr lang="en-US" smtClean="0"/>
              <a:t>5/16/2021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6B21AE-D532-4C12-91C3-AAB62BDC70C1}" type="datetime1">
              <a:rPr lang="en-US" smtClean="0"/>
              <a:t>5/16/2021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0612F8-0B90-4338-A0FB-D7911A02E1F1}" type="datetime1">
              <a:rPr lang="en-US" smtClean="0"/>
              <a:t>5/16/2021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767C52D-E52E-4AEE-A41D-D6D7DE0C8ADB}" type="datetime1">
              <a:rPr lang="en-US" smtClean="0"/>
              <a:t>5/16/2021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EE9516-AFA7-4227-8308-E651B03CF827}" type="datetime1">
              <a:rPr lang="en-US" smtClean="0"/>
              <a:t>5/16/2021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97D7FE5-4D75-4745-95DB-CF541747CB22}" type="datetime1">
              <a:rPr lang="en-US" smtClean="0"/>
              <a:t>5/16/2021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3214B8-0E0E-45C6-B321-316B6F7A6884}" type="datetime1">
              <a:rPr lang="en-US" smtClean="0"/>
              <a:t>5/16/2021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6AA6F8-955B-4F77-8CEF-4B0838A35358}" type="datetime1">
              <a:rPr lang="en-US" smtClean="0"/>
              <a:t>5/16/2021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049E85-2B75-425E-8CBD-EB92EE78870C}" type="datetime1">
              <a:rPr lang="en-US" smtClean="0"/>
              <a:t>5/16/2021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0AB48AA-A034-4C3A-9F89-1195DC7A822E}" type="datetime1">
              <a:rPr lang="en-US" smtClean="0"/>
              <a:t>5/16/2021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sz="3600" dirty="0" err="1" smtClean="0">
                <a:latin typeface="Arial" panose="020B0604020202020204" pitchFamily="34" charset="0"/>
                <a:cs typeface="Arial" panose="020B0604020202020204" pitchFamily="34" charset="0"/>
              </a:rPr>
              <a:t>Συλλογη</a:t>
            </a:r>
            <a:r>
              <a:rPr lang="el-GR" sz="3600" dirty="0" smtClean="0">
                <a:latin typeface="Arial" panose="020B0604020202020204" pitchFamily="34" charset="0"/>
                <a:cs typeface="Arial" panose="020B0604020202020204" pitchFamily="34" charset="0"/>
              </a:rPr>
              <a:t> και </a:t>
            </a:r>
            <a:r>
              <a:rPr lang="el-GR" sz="3600" dirty="0" err="1" smtClean="0">
                <a:latin typeface="Arial" panose="020B0604020202020204" pitchFamily="34" charset="0"/>
                <a:cs typeface="Arial" panose="020B0604020202020204" pitchFamily="34" charset="0"/>
              </a:rPr>
              <a:t>επεξεργασια</a:t>
            </a:r>
            <a:r>
              <a:rPr lang="el-GR" sz="3600" dirty="0" smtClean="0">
                <a:latin typeface="Arial" panose="020B0604020202020204" pitchFamily="34" charset="0"/>
                <a:cs typeface="Arial" panose="020B0604020202020204" pitchFamily="34" charset="0"/>
              </a:rPr>
              <a:t> </a:t>
            </a:r>
            <a:r>
              <a:rPr lang="el-GR" sz="3600" dirty="0" err="1" smtClean="0">
                <a:latin typeface="Arial" panose="020B0604020202020204" pitchFamily="34" charset="0"/>
                <a:cs typeface="Arial" panose="020B0604020202020204" pitchFamily="34" charset="0"/>
              </a:rPr>
              <a:t>δεδομενων</a:t>
            </a:r>
            <a:r>
              <a:rPr lang="el-GR" sz="3600" dirty="0" smtClean="0">
                <a:latin typeface="Arial" panose="020B0604020202020204" pitchFamily="34" charset="0"/>
                <a:cs typeface="Arial" panose="020B0604020202020204" pitchFamily="34" charset="0"/>
              </a:rPr>
              <a:t> </a:t>
            </a:r>
            <a:r>
              <a:rPr lang="el-GR" sz="3600" dirty="0" err="1" smtClean="0">
                <a:latin typeface="Arial" panose="020B0604020202020204" pitchFamily="34" charset="0"/>
                <a:cs typeface="Arial" panose="020B0604020202020204" pitchFamily="34" charset="0"/>
              </a:rPr>
              <a:t>προσωπικου</a:t>
            </a:r>
            <a:r>
              <a:rPr lang="el-GR" sz="3600" dirty="0" smtClean="0">
                <a:latin typeface="Arial" panose="020B0604020202020204" pitchFamily="34" charset="0"/>
                <a:cs typeface="Arial" panose="020B0604020202020204" pitchFamily="34" charset="0"/>
              </a:rPr>
              <a:t> </a:t>
            </a:r>
            <a:r>
              <a:rPr lang="el-GR" sz="3600" dirty="0" err="1" smtClean="0">
                <a:latin typeface="Arial" panose="020B0604020202020204" pitchFamily="34" charset="0"/>
                <a:cs typeface="Arial" panose="020B0604020202020204" pitchFamily="34" charset="0"/>
              </a:rPr>
              <a:t>χαρακτηρα</a:t>
            </a:r>
            <a:r>
              <a:rPr lang="en-US" sz="3600" dirty="0" smtClean="0">
                <a:latin typeface="Arial" panose="020B0604020202020204" pitchFamily="34" charset="0"/>
                <a:cs typeface="Arial" panose="020B0604020202020204" pitchFamily="34" charset="0"/>
              </a:rPr>
              <a:t> </a:t>
            </a:r>
            <a:r>
              <a:rPr lang="el-GR" sz="3600" dirty="0" err="1" smtClean="0">
                <a:latin typeface="Arial" panose="020B0604020202020204" pitchFamily="34" charset="0"/>
                <a:cs typeface="Arial" panose="020B0604020202020204" pitchFamily="34" charset="0"/>
              </a:rPr>
              <a:t>απο</a:t>
            </a:r>
            <a:r>
              <a:rPr lang="el-GR" sz="3600" dirty="0" smtClean="0">
                <a:latin typeface="Arial" panose="020B0604020202020204" pitchFamily="34" charset="0"/>
                <a:cs typeface="Arial" panose="020B0604020202020204" pitchFamily="34" charset="0"/>
              </a:rPr>
              <a:t> το </a:t>
            </a:r>
            <a:r>
              <a:rPr lang="el-GR" sz="3600" dirty="0" err="1" smtClean="0">
                <a:latin typeface="Arial" panose="020B0604020202020204" pitchFamily="34" charset="0"/>
                <a:cs typeface="Arial" panose="020B0604020202020204" pitchFamily="34" charset="0"/>
              </a:rPr>
              <a:t>βοηθητικο</a:t>
            </a:r>
            <a:r>
              <a:rPr lang="el-GR" sz="3600" dirty="0" smtClean="0">
                <a:latin typeface="Arial" panose="020B0604020202020204" pitchFamily="34" charset="0"/>
                <a:cs typeface="Arial" panose="020B0604020202020204" pitchFamily="34" charset="0"/>
              </a:rPr>
              <a:t> </a:t>
            </a:r>
            <a:r>
              <a:rPr lang="el-GR" sz="3600" dirty="0" err="1" smtClean="0">
                <a:latin typeface="Arial" panose="020B0604020202020204" pitchFamily="34" charset="0"/>
                <a:cs typeface="Arial" panose="020B0604020202020204" pitchFamily="34" charset="0"/>
              </a:rPr>
              <a:t>γραμματειακο</a:t>
            </a:r>
            <a:r>
              <a:rPr lang="el-GR" sz="3600" dirty="0" smtClean="0">
                <a:latin typeface="Arial" panose="020B0604020202020204" pitchFamily="34" charset="0"/>
                <a:cs typeface="Arial" panose="020B0604020202020204" pitchFamily="34" charset="0"/>
              </a:rPr>
              <a:t> </a:t>
            </a:r>
            <a:r>
              <a:rPr lang="el-GR" sz="3600" dirty="0" err="1" smtClean="0">
                <a:latin typeface="Arial" panose="020B0604020202020204" pitchFamily="34" charset="0"/>
                <a:cs typeface="Arial" panose="020B0604020202020204" pitchFamily="34" charset="0"/>
              </a:rPr>
              <a:t>προσωπικο</a:t>
            </a:r>
            <a:r>
              <a:rPr lang="el-GR" sz="3600" dirty="0" smtClean="0">
                <a:latin typeface="Arial" panose="020B0604020202020204" pitchFamily="34" charset="0"/>
                <a:cs typeface="Arial" panose="020B0604020202020204" pitchFamily="34" charset="0"/>
              </a:rPr>
              <a:t> (</a:t>
            </a:r>
            <a:r>
              <a:rPr lang="el-GR" sz="3600" dirty="0" err="1" smtClean="0">
                <a:latin typeface="Arial" panose="020B0604020202020204" pitchFamily="34" charset="0"/>
                <a:cs typeface="Arial" panose="020B0604020202020204" pitchFamily="34" charset="0"/>
              </a:rPr>
              <a:t>βγπ</a:t>
            </a:r>
            <a:r>
              <a:rPr lang="el-GR" sz="3600" dirty="0" smtClean="0">
                <a:latin typeface="Arial" panose="020B0604020202020204" pitchFamily="34" charset="0"/>
                <a:cs typeface="Arial" panose="020B0604020202020204" pitchFamily="34" charset="0"/>
              </a:rPr>
              <a:t>)</a:t>
            </a:r>
            <a:endParaRPr lang="en-US" sz="36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fontScale="92500" lnSpcReduction="10000"/>
          </a:bodyPr>
          <a:lstStyle/>
          <a:p>
            <a:endParaRPr lang="el-GR" dirty="0" smtClean="0">
              <a:solidFill>
                <a:schemeClr val="tx1">
                  <a:lumMod val="65000"/>
                </a:schemeClr>
              </a:solidFill>
            </a:endParaRPr>
          </a:p>
          <a:p>
            <a:endParaRPr lang="el-GR" dirty="0">
              <a:solidFill>
                <a:schemeClr val="tx1"/>
              </a:solidFill>
            </a:endParaRPr>
          </a:p>
          <a:p>
            <a:r>
              <a:rPr lang="el-GR" sz="1700" dirty="0" err="1" smtClean="0">
                <a:solidFill>
                  <a:schemeClr val="tx1"/>
                </a:solidFill>
                <a:latin typeface="Arial" panose="020B0604020202020204" pitchFamily="34" charset="0"/>
                <a:cs typeface="Arial" panose="020B0604020202020204" pitchFamily="34" charset="0"/>
              </a:rPr>
              <a:t>ΕπιτροποΣ</a:t>
            </a:r>
            <a:r>
              <a:rPr lang="el-GR" sz="1700" dirty="0" smtClean="0">
                <a:solidFill>
                  <a:schemeClr val="tx1"/>
                </a:solidFill>
                <a:latin typeface="Arial" panose="020B0604020202020204" pitchFamily="34" charset="0"/>
                <a:cs typeface="Arial" panose="020B0604020202020204" pitchFamily="34" charset="0"/>
              </a:rPr>
              <a:t> </a:t>
            </a:r>
            <a:r>
              <a:rPr lang="el-GR" sz="1700" dirty="0" err="1" smtClean="0">
                <a:solidFill>
                  <a:schemeClr val="tx1"/>
                </a:solidFill>
                <a:latin typeface="Arial" panose="020B0604020202020204" pitchFamily="34" charset="0"/>
                <a:cs typeface="Arial" panose="020B0604020202020204" pitchFamily="34" charset="0"/>
              </a:rPr>
              <a:t>Προστασιασ</a:t>
            </a:r>
            <a:r>
              <a:rPr lang="el-GR" sz="1700" dirty="0" smtClean="0">
                <a:solidFill>
                  <a:schemeClr val="tx1"/>
                </a:solidFill>
                <a:latin typeface="Arial" panose="020B0604020202020204" pitchFamily="34" charset="0"/>
                <a:cs typeface="Arial" panose="020B0604020202020204" pitchFamily="34" charset="0"/>
              </a:rPr>
              <a:t> </a:t>
            </a:r>
            <a:r>
              <a:rPr lang="el-GR" sz="1700" dirty="0" err="1" smtClean="0">
                <a:solidFill>
                  <a:schemeClr val="tx1"/>
                </a:solidFill>
                <a:latin typeface="Arial" panose="020B0604020202020204" pitchFamily="34" charset="0"/>
                <a:cs typeface="Arial" panose="020B0604020202020204" pitchFamily="34" charset="0"/>
              </a:rPr>
              <a:t>Δεδομενων</a:t>
            </a:r>
            <a:r>
              <a:rPr lang="el-GR" sz="1700" dirty="0" smtClean="0">
                <a:solidFill>
                  <a:schemeClr val="tx1"/>
                </a:solidFill>
                <a:latin typeface="Arial" panose="020B0604020202020204" pitchFamily="34" charset="0"/>
                <a:cs typeface="Arial" panose="020B0604020202020204" pitchFamily="34" charset="0"/>
              </a:rPr>
              <a:t> </a:t>
            </a:r>
            <a:r>
              <a:rPr lang="el-GR" sz="1700" dirty="0" err="1" smtClean="0">
                <a:solidFill>
                  <a:schemeClr val="tx1"/>
                </a:solidFill>
                <a:latin typeface="Arial" panose="020B0604020202020204" pitchFamily="34" charset="0"/>
                <a:cs typeface="Arial" panose="020B0604020202020204" pitchFamily="34" charset="0"/>
              </a:rPr>
              <a:t>Προσωπικου</a:t>
            </a:r>
            <a:r>
              <a:rPr lang="el-GR" sz="1700" dirty="0" smtClean="0">
                <a:solidFill>
                  <a:schemeClr val="tx1"/>
                </a:solidFill>
                <a:latin typeface="Arial" panose="020B0604020202020204" pitchFamily="34" charset="0"/>
                <a:cs typeface="Arial" panose="020B0604020202020204" pitchFamily="34" charset="0"/>
              </a:rPr>
              <a:t> </a:t>
            </a:r>
            <a:r>
              <a:rPr lang="el-GR" sz="1700" dirty="0" err="1" smtClean="0">
                <a:solidFill>
                  <a:schemeClr val="tx1"/>
                </a:solidFill>
                <a:latin typeface="Arial" panose="020B0604020202020204" pitchFamily="34" charset="0"/>
                <a:cs typeface="Arial" panose="020B0604020202020204" pitchFamily="34" charset="0"/>
              </a:rPr>
              <a:t>Χαρακτηρα</a:t>
            </a:r>
            <a:r>
              <a:rPr lang="el-GR" sz="1700" dirty="0" smtClean="0">
                <a:solidFill>
                  <a:schemeClr val="tx1"/>
                </a:solidFill>
                <a:latin typeface="Arial" panose="020B0604020202020204" pitchFamily="34" charset="0"/>
                <a:cs typeface="Arial" panose="020B0604020202020204" pitchFamily="34" charset="0"/>
              </a:rPr>
              <a:t>  </a:t>
            </a:r>
          </a:p>
          <a:p>
            <a:r>
              <a:rPr lang="el-GR" sz="1700" dirty="0" err="1" smtClean="0">
                <a:solidFill>
                  <a:schemeClr val="tx1"/>
                </a:solidFill>
                <a:latin typeface="Arial" panose="020B0604020202020204" pitchFamily="34" charset="0"/>
                <a:cs typeface="Arial" panose="020B0604020202020204" pitchFamily="34" charset="0"/>
              </a:rPr>
              <a:t>Ειρηνη</a:t>
            </a:r>
            <a:r>
              <a:rPr lang="el-GR" sz="1700" dirty="0" smtClean="0">
                <a:solidFill>
                  <a:schemeClr val="tx1"/>
                </a:solidFill>
                <a:latin typeface="Arial" panose="020B0604020202020204" pitchFamily="34" charset="0"/>
                <a:cs typeface="Arial" panose="020B0604020202020204" pitchFamily="34" charset="0"/>
              </a:rPr>
              <a:t> </a:t>
            </a:r>
            <a:r>
              <a:rPr lang="el-GR" sz="1700" dirty="0" err="1" smtClean="0">
                <a:solidFill>
                  <a:schemeClr val="tx1"/>
                </a:solidFill>
                <a:latin typeface="Arial" panose="020B0604020202020204" pitchFamily="34" charset="0"/>
                <a:cs typeface="Arial" panose="020B0604020202020204" pitchFamily="34" charset="0"/>
              </a:rPr>
              <a:t>Λοϊζιδου</a:t>
            </a:r>
            <a:r>
              <a:rPr lang="el-GR" sz="1700" dirty="0" smtClean="0">
                <a:solidFill>
                  <a:schemeClr val="tx1"/>
                </a:solidFill>
                <a:latin typeface="Arial" panose="020B0604020202020204" pitchFamily="34" charset="0"/>
                <a:cs typeface="Arial" panose="020B0604020202020204" pitchFamily="34" charset="0"/>
              </a:rPr>
              <a:t> </a:t>
            </a:r>
            <a:r>
              <a:rPr lang="el-GR" sz="1700" dirty="0" err="1" smtClean="0">
                <a:solidFill>
                  <a:schemeClr val="tx1"/>
                </a:solidFill>
                <a:latin typeface="Arial" panose="020B0604020202020204" pitchFamily="34" charset="0"/>
                <a:cs typeface="Arial" panose="020B0604020202020204" pitchFamily="34" charset="0"/>
              </a:rPr>
              <a:t>Νικολαϊδου</a:t>
            </a:r>
            <a:endParaRPr lang="en-US" sz="1700"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t>1</a:t>
            </a:fld>
            <a:endParaRPr lang="en-US" dirty="0"/>
          </a:p>
        </p:txBody>
      </p:sp>
    </p:spTree>
    <p:extLst>
      <p:ext uri="{BB962C8B-B14F-4D97-AF65-F5344CB8AC3E}">
        <p14:creationId xmlns:p14="http://schemas.microsoft.com/office/powerpoint/2010/main" val="4264647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smtClean="0">
                <a:latin typeface="Arial" panose="020B0604020202020204" pitchFamily="34" charset="0"/>
                <a:cs typeface="Arial" panose="020B0604020202020204" pitchFamily="34" charset="0"/>
              </a:rPr>
              <a:t>ΤΕΧΝΙΚΑ, ΟΡΓΑΝΩΤΙΚΑ ΚΑΙ ΜΕΤΡΑ ΦΥΣΙΚΗΣ ΑΣΦΑΛΕΙΑΣ (</a:t>
            </a:r>
            <a:r>
              <a:rPr lang="el-GR" sz="2800" dirty="0" err="1" smtClean="0">
                <a:latin typeface="Arial" panose="020B0604020202020204" pitchFamily="34" charset="0"/>
                <a:cs typeface="Arial" panose="020B0604020202020204" pitchFamily="34" charset="0"/>
              </a:rPr>
              <a:t>Βασικεσ</a:t>
            </a:r>
            <a:r>
              <a:rPr lang="el-GR" sz="2800" dirty="0" smtClean="0">
                <a:latin typeface="Arial" panose="020B0604020202020204" pitchFamily="34" charset="0"/>
                <a:cs typeface="Arial" panose="020B0604020202020204" pitchFamily="34" charset="0"/>
              </a:rPr>
              <a:t> </a:t>
            </a:r>
            <a:r>
              <a:rPr lang="el-GR" sz="2800" dirty="0" err="1" smtClean="0">
                <a:latin typeface="Arial" panose="020B0604020202020204" pitchFamily="34" charset="0"/>
                <a:cs typeface="Arial" panose="020B0604020202020204" pitchFamily="34" charset="0"/>
              </a:rPr>
              <a:t>αρχεσ</a:t>
            </a:r>
            <a:r>
              <a:rPr lang="el-GR" sz="2800" dirty="0" smtClean="0">
                <a:latin typeface="Arial" panose="020B0604020202020204" pitchFamily="34" charset="0"/>
                <a:cs typeface="Arial" panose="020B0604020202020204" pitchFamily="34" charset="0"/>
              </a:rPr>
              <a:t>, </a:t>
            </a:r>
            <a:r>
              <a:rPr lang="el-GR" sz="2800" dirty="0" err="1" smtClean="0">
                <a:latin typeface="Arial" panose="020B0604020202020204" pitchFamily="34" charset="0"/>
                <a:cs typeface="Arial" panose="020B0604020202020204" pitchFamily="34" charset="0"/>
              </a:rPr>
              <a:t>απλεσ</a:t>
            </a:r>
            <a:r>
              <a:rPr lang="el-GR" sz="2800" dirty="0" smtClean="0">
                <a:latin typeface="Arial" panose="020B0604020202020204" pitchFamily="34" charset="0"/>
                <a:cs typeface="Arial" panose="020B0604020202020204" pitchFamily="34" charset="0"/>
              </a:rPr>
              <a:t> </a:t>
            </a:r>
            <a:r>
              <a:rPr lang="el-GR" sz="2800" dirty="0" err="1" smtClean="0">
                <a:latin typeface="Arial" panose="020B0604020202020204" pitchFamily="34" charset="0"/>
                <a:cs typeface="Arial" panose="020B0604020202020204" pitchFamily="34" charset="0"/>
              </a:rPr>
              <a:t>εννοιεσ</a:t>
            </a:r>
            <a:r>
              <a:rPr lang="el-GR" sz="2800" dirty="0" smtClean="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tips</a:t>
            </a:r>
            <a:r>
              <a:rPr lang="el-GR" sz="2800" dirty="0" smtClean="0">
                <a:latin typeface="Arial" panose="020B0604020202020204" pitchFamily="34" charset="0"/>
                <a:cs typeface="Arial" panose="020B0604020202020204" pitchFamily="34" charset="0"/>
              </a:rPr>
              <a:t> ΚΑΙ ΠΑΡΑΔΕΙΓΜΑΤΑ) </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10000"/>
          </a:bodyPr>
          <a:lstStyle/>
          <a:p>
            <a:r>
              <a:rPr lang="el-GR" dirty="0" smtClean="0">
                <a:latin typeface="Arial" panose="020B0604020202020204" pitchFamily="34" charset="0"/>
                <a:cs typeface="Arial" panose="020B0604020202020204" pitchFamily="34" charset="0"/>
              </a:rPr>
              <a:t>Αρχή ανάγκης γνώσης: η πρόσβαση σε προσωπικά δεδομένα είναι ανάλογη της φύσης των καθηκόντων μου και απολύτως απαραίτητη για την άσκησή τους</a:t>
            </a:r>
          </a:p>
          <a:p>
            <a:r>
              <a:rPr lang="el-GR" dirty="0" smtClean="0">
                <a:latin typeface="Arial" panose="020B0604020202020204" pitchFamily="34" charset="0"/>
                <a:cs typeface="Arial" panose="020B0604020202020204" pitchFamily="34" charset="0"/>
              </a:rPr>
              <a:t>Κατά την εκτέλεση των καθηκόντων μου με βάση τη σύμβαση ανάθεσης–</a:t>
            </a:r>
          </a:p>
          <a:p>
            <a:pPr>
              <a:buFont typeface="Wingdings" panose="05000000000000000000" pitchFamily="2" charset="2"/>
              <a:buChar char="v"/>
            </a:pPr>
            <a:r>
              <a:rPr lang="el-GR" dirty="0" smtClean="0">
                <a:latin typeface="Arial" panose="020B0604020202020204" pitchFamily="34" charset="0"/>
                <a:cs typeface="Arial" panose="020B0604020202020204" pitchFamily="34" charset="0"/>
              </a:rPr>
              <a:t>Τηρώ τις εντολές του ΥΠΠΑΝ με τα μέτρα ασφάλειας</a:t>
            </a:r>
          </a:p>
          <a:p>
            <a:pPr>
              <a:buFont typeface="Wingdings" panose="05000000000000000000" pitchFamily="2" charset="2"/>
              <a:buChar char="v"/>
            </a:pPr>
            <a:r>
              <a:rPr lang="el-GR" dirty="0" smtClean="0">
                <a:latin typeface="Arial" panose="020B0604020202020204" pitchFamily="34" charset="0"/>
                <a:cs typeface="Arial" panose="020B0604020202020204" pitchFamily="34" charset="0"/>
              </a:rPr>
              <a:t> Χρησιμοποιώ ΜΟΝΟ εγκαταστάσεις, υποδομές, εξοπλισμό και μέσα του  ΥΠΠΑΝ</a:t>
            </a:r>
          </a:p>
          <a:p>
            <a:pPr>
              <a:buFont typeface="Wingdings" panose="05000000000000000000" pitchFamily="2" charset="2"/>
              <a:buChar char="v"/>
            </a:pPr>
            <a:r>
              <a:rPr lang="el-GR" dirty="0" smtClean="0">
                <a:latin typeface="Arial" panose="020B0604020202020204" pitchFamily="34" charset="0"/>
                <a:cs typeface="Arial" panose="020B0604020202020204" pitchFamily="34" charset="0"/>
              </a:rPr>
              <a:t>Επιλέγω συνθηματικό που αποτελείται </a:t>
            </a:r>
            <a:r>
              <a:rPr lang="el-GR" dirty="0">
                <a:latin typeface="Arial" panose="020B0604020202020204" pitchFamily="34" charset="0"/>
                <a:cs typeface="Arial" panose="020B0604020202020204" pitchFamily="34" charset="0"/>
              </a:rPr>
              <a:t>από οκτώ χαρακτήρες και </a:t>
            </a:r>
            <a:r>
              <a:rPr lang="el-GR" dirty="0" smtClean="0">
                <a:latin typeface="Arial" panose="020B0604020202020204" pitchFamily="34" charset="0"/>
                <a:cs typeface="Arial" panose="020B0604020202020204" pitchFamily="34" charset="0"/>
              </a:rPr>
              <a:t> εμπεριέχει γράμματα, σύμβολα </a:t>
            </a:r>
            <a:r>
              <a:rPr lang="el-GR" dirty="0">
                <a:latin typeface="Arial" panose="020B0604020202020204" pitchFamily="34" charset="0"/>
                <a:cs typeface="Arial" panose="020B0604020202020204" pitchFamily="34" charset="0"/>
              </a:rPr>
              <a:t>και </a:t>
            </a:r>
            <a:r>
              <a:rPr lang="el-GR" dirty="0" smtClean="0">
                <a:latin typeface="Arial" panose="020B0604020202020204" pitchFamily="34" charset="0"/>
                <a:cs typeface="Arial" panose="020B0604020202020204" pitchFamily="34" charset="0"/>
              </a:rPr>
              <a:t>αριθμούς  και το αλλάζω μία φορά το μήνα</a:t>
            </a:r>
          </a:p>
          <a:p>
            <a:endParaRPr lang="el-GR" dirty="0" smtClean="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1782308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72212" y="2219323"/>
            <a:ext cx="9975198" cy="3782231"/>
          </a:xfrm>
        </p:spPr>
        <p:txBody>
          <a:bodyPr>
            <a:normAutofit fontScale="55000" lnSpcReduction="20000"/>
          </a:bodyPr>
          <a:lstStyle/>
          <a:p>
            <a:pPr>
              <a:buFont typeface="Wingdings" panose="05000000000000000000" pitchFamily="2" charset="2"/>
              <a:buChar char="v"/>
            </a:pPr>
            <a:r>
              <a:rPr lang="el-GR" sz="2900" dirty="0" smtClean="0">
                <a:latin typeface="Arial" panose="020B0604020202020204" pitchFamily="34" charset="0"/>
                <a:cs typeface="Arial" panose="020B0604020202020204" pitchFamily="34" charset="0"/>
              </a:rPr>
              <a:t>Δεν αποκαλύπτω ούτε διαδίδω σε οποιοδήποτε πρόσωπο ή Αρχή εκτός αν έχω σαφείς εντολές, οδηγίες από το ΥΠΠΑΝ ή τη Διεύθυνση της σχολικής μονάδας</a:t>
            </a:r>
          </a:p>
          <a:p>
            <a:pPr>
              <a:buFont typeface="Wingdings" panose="05000000000000000000" pitchFamily="2" charset="2"/>
              <a:buChar char="v"/>
            </a:pPr>
            <a:r>
              <a:rPr lang="el-GR" sz="2900" dirty="0">
                <a:latin typeface="Arial" panose="020B0604020202020204" pitchFamily="34" charset="0"/>
                <a:cs typeface="Arial" panose="020B0604020202020204" pitchFamily="34" charset="0"/>
              </a:rPr>
              <a:t> </a:t>
            </a:r>
            <a:r>
              <a:rPr lang="el-GR" sz="2900" dirty="0" smtClean="0">
                <a:latin typeface="Arial" panose="020B0604020202020204" pitchFamily="34" charset="0"/>
                <a:cs typeface="Arial" panose="020B0604020202020204" pitchFamily="34" charset="0"/>
              </a:rPr>
              <a:t>Για ενδεχόμενη κοινολόγηση δεδομένων ως τα καθήκοντά μου με βάση τη</a:t>
            </a:r>
            <a:r>
              <a:rPr lang="el-GR" sz="2900" dirty="0">
                <a:latin typeface="Arial" panose="020B0604020202020204" pitchFamily="34" charset="0"/>
                <a:cs typeface="Arial" panose="020B0604020202020204" pitchFamily="34" charset="0"/>
              </a:rPr>
              <a:t> </a:t>
            </a:r>
            <a:r>
              <a:rPr lang="el-GR" sz="2900" dirty="0" smtClean="0">
                <a:latin typeface="Arial" panose="020B0604020202020204" pitchFamily="34" charset="0"/>
                <a:cs typeface="Arial" panose="020B0604020202020204" pitchFamily="34" charset="0"/>
              </a:rPr>
              <a:t>σύμβαση χρησιμοποιώ ΜΟΝΟ το επίσημο ηλεκτρονικό ταχυδρομείο της σχολικής μονάδας και όχι το προσωπικό μου</a:t>
            </a:r>
          </a:p>
          <a:p>
            <a:pPr>
              <a:buFont typeface="Wingdings" panose="05000000000000000000" pitchFamily="2" charset="2"/>
              <a:buChar char="v"/>
            </a:pPr>
            <a:r>
              <a:rPr lang="el-GR" sz="2900" dirty="0" smtClean="0">
                <a:latin typeface="Arial" panose="020B0604020202020204" pitchFamily="34" charset="0"/>
                <a:cs typeface="Arial" panose="020B0604020202020204" pitchFamily="34" charset="0"/>
              </a:rPr>
              <a:t>Αρχειοθετώ και μπορώ να έχω εύκολη πρόσβαση στις οδηγίες / εντολές του ΥΠΠΑΝ για την άσκηση των καθηκόντων μου και την τήρηση των μέτρων ασφάλειας</a:t>
            </a:r>
          </a:p>
          <a:p>
            <a:pPr>
              <a:buFont typeface="Wingdings" panose="05000000000000000000" pitchFamily="2" charset="2"/>
              <a:buChar char="v"/>
            </a:pPr>
            <a:r>
              <a:rPr lang="el-GR" sz="2900" dirty="0" smtClean="0">
                <a:latin typeface="Arial" panose="020B0604020202020204" pitchFamily="34" charset="0"/>
                <a:cs typeface="Arial" panose="020B0604020202020204" pitchFamily="34" charset="0"/>
              </a:rPr>
              <a:t>Δεν επιτρέπω την πρόσβαση στον Η.Υ σε οποιοδήποτε μέλος του προσωπικού της σχολικής μονάδας το οποίο δεν είναι εξουσιοδοτημένο να έχει πρόσβαση με βάση  γραπτές οδηγίες  από τη Διεύθυνση του σχολείου</a:t>
            </a:r>
          </a:p>
          <a:p>
            <a:pPr>
              <a:buFont typeface="Wingdings" panose="05000000000000000000" pitchFamily="2" charset="2"/>
              <a:buChar char="v"/>
            </a:pPr>
            <a:r>
              <a:rPr lang="el-GR" sz="2900" dirty="0" smtClean="0">
                <a:latin typeface="Arial" panose="020B0604020202020204" pitchFamily="34" charset="0"/>
                <a:cs typeface="Arial" panose="020B0604020202020204" pitchFamily="34" charset="0"/>
              </a:rPr>
              <a:t>Δεν χρησιμοποιώ </a:t>
            </a:r>
            <a:r>
              <a:rPr lang="el-GR" sz="2900" dirty="0" smtClean="0">
                <a:latin typeface="Arial" panose="020B0604020202020204" pitchFamily="34" charset="0"/>
                <a:cs typeface="Arial" panose="020B0604020202020204" pitchFamily="34" charset="0"/>
              </a:rPr>
              <a:t>προσωπικά δεδομένα </a:t>
            </a:r>
            <a:r>
              <a:rPr lang="el-GR" sz="2900" dirty="0" smtClean="0">
                <a:latin typeface="Arial" panose="020B0604020202020204" pitchFamily="34" charset="0"/>
                <a:cs typeface="Arial" panose="020B0604020202020204" pitchFamily="34" charset="0"/>
              </a:rPr>
              <a:t>μέσα για την καταχώρηση, μεταφορά ή αποθήκευση δεδομένων </a:t>
            </a:r>
            <a:r>
              <a:rPr lang="el-GR" sz="2900" dirty="0" err="1" smtClean="0">
                <a:latin typeface="Arial" panose="020B0604020202020204" pitchFamily="34" charset="0"/>
                <a:cs typeface="Arial" panose="020B0604020202020204" pitchFamily="34" charset="0"/>
              </a:rPr>
              <a:t>π.χ</a:t>
            </a:r>
            <a:r>
              <a:rPr lang="el-GR" sz="2900" dirty="0" smtClean="0">
                <a:latin typeface="Arial" panose="020B0604020202020204" pitchFamily="34" charset="0"/>
                <a:cs typeface="Arial" panose="020B0604020202020204" pitchFamily="34" charset="0"/>
              </a:rPr>
              <a:t> κινητό τηλέφωνο</a:t>
            </a:r>
          </a:p>
          <a:p>
            <a:pPr>
              <a:buFont typeface="Wingdings" panose="05000000000000000000" pitchFamily="2" charset="2"/>
              <a:buChar char="v"/>
            </a:pP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1121377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2130" y="90152"/>
            <a:ext cx="9834132" cy="1249250"/>
          </a:xfrm>
        </p:spPr>
        <p:txBody>
          <a:bodyPr/>
          <a:lstStyle/>
          <a:p>
            <a:endParaRPr lang="en-US" dirty="0"/>
          </a:p>
        </p:txBody>
      </p:sp>
      <p:sp>
        <p:nvSpPr>
          <p:cNvPr id="3" name="Content Placeholder 2"/>
          <p:cNvSpPr>
            <a:spLocks noGrp="1"/>
          </p:cNvSpPr>
          <p:nvPr>
            <p:ph idx="1"/>
          </p:nvPr>
        </p:nvSpPr>
        <p:spPr>
          <a:xfrm>
            <a:off x="1141412" y="1339402"/>
            <a:ext cx="9954849" cy="5164429"/>
          </a:xfrm>
        </p:spPr>
        <p:txBody>
          <a:bodyPr>
            <a:normAutofit/>
          </a:bodyPr>
          <a:lstStyle/>
          <a:p>
            <a:r>
              <a:rPr lang="el-GR" dirty="0" smtClean="0">
                <a:latin typeface="Arial" panose="020B0604020202020204" pitchFamily="34" charset="0"/>
                <a:cs typeface="Arial" panose="020B0604020202020204" pitchFamily="34" charset="0"/>
              </a:rPr>
              <a:t>Πριν από την αποστολή δεδομένων μέσω ηλεκτρονικού ταχυδρομείου σύμφωνα με τους όρους της σύμβασης ανάθεσης, εντολές / οδηγίες ΥΠΠΑΝ, ή της Διεύθυνσης της σχολικής μονάδας βεβαιώνομαι ότι επισυνάπτω τα ορθά έγγραφα, αποστέλλω το μήνυμα ΜΟΝΟ στον ορθό παραλήπτη και ποτέ δεν αποστέλλω μήνυμα μαζικά σε περισσότερους παραλήπτες, οι οποίοι ενδεχομένως να μην έχουν εξουσιοδοτημένη πρόσβαση στα δεδομένα αυτά</a:t>
            </a:r>
          </a:p>
          <a:p>
            <a:r>
              <a:rPr lang="el-GR" dirty="0" smtClean="0">
                <a:latin typeface="Arial" panose="020B0604020202020204" pitchFamily="34" charset="0"/>
                <a:cs typeface="Arial" panose="020B0604020202020204" pitchFamily="34" charset="0"/>
              </a:rPr>
              <a:t>Δεν αφήνω εκτεθειμένα έγγραφα/ αρχεία ή ανοικτά αρχεία στην οθόνη του Η.Υ και κλειδώνω το γραφείο μου ακόμη και αν θα απουσιάσω για σύντομο χρόνο – πολιτική του καθαρού γραφείου</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2714563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l-GR" dirty="0" smtClean="0">
                <a:latin typeface="Arial" panose="020B0604020202020204" pitchFamily="34" charset="0"/>
                <a:cs typeface="Arial" panose="020B0604020202020204" pitchFamily="34" charset="0"/>
              </a:rPr>
              <a:t>Αν παρόλο που έχω μελετήσει τη σύμβαση ανάθεσης, τις εντολές και τις οδηγίες του ΥΠΠΑΝ, έχω κάποιες απορίες σχετικά με τα καθήκοντά μου σε σχέση με την επεξεργασία δεδομένων</a:t>
            </a:r>
            <a:r>
              <a:rPr lang="en-US" dirty="0" smtClean="0">
                <a:latin typeface="Arial" panose="020B0604020202020204" pitchFamily="34" charset="0"/>
                <a:cs typeface="Arial" panose="020B0604020202020204" pitchFamily="34" charset="0"/>
              </a:rPr>
              <a:t>,</a:t>
            </a:r>
            <a:r>
              <a:rPr lang="el-GR" dirty="0" smtClean="0">
                <a:latin typeface="Arial" panose="020B0604020202020204" pitchFamily="34" charset="0"/>
                <a:cs typeface="Arial" panose="020B0604020202020204" pitchFamily="34" charset="0"/>
              </a:rPr>
              <a:t> μπορώ να ζητήσω οδηγίες από τη Διεύθυνση της σχολικής μονάδας </a:t>
            </a:r>
          </a:p>
          <a:p>
            <a:r>
              <a:rPr lang="el-GR" dirty="0" smtClean="0">
                <a:latin typeface="Arial" panose="020B0604020202020204" pitchFamily="34" charset="0"/>
                <a:cs typeface="Arial" panose="020B0604020202020204" pitchFamily="34" charset="0"/>
              </a:rPr>
              <a:t>Αν η Διεύθυνση δεν μου παρέχει σαφείς οδηγίες, μπορώ να επικοινωνήσω με τον Υπεύθυνο Προστασίας </a:t>
            </a:r>
            <a:r>
              <a:rPr lang="el-GR" dirty="0">
                <a:latin typeface="Arial" panose="020B0604020202020204" pitchFamily="34" charset="0"/>
                <a:cs typeface="Arial" panose="020B0604020202020204" pitchFamily="34" charset="0"/>
              </a:rPr>
              <a:t>Δ</a:t>
            </a:r>
            <a:r>
              <a:rPr lang="el-GR" dirty="0" smtClean="0">
                <a:latin typeface="Arial" panose="020B0604020202020204" pitchFamily="34" charset="0"/>
                <a:cs typeface="Arial" panose="020B0604020202020204" pitchFamily="34" charset="0"/>
              </a:rPr>
              <a:t>εδομένων του ΥΠΠΑΝ</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3080181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3200" dirty="0" smtClean="0">
              <a:latin typeface="Arial" panose="020B0604020202020204" pitchFamily="34" charset="0"/>
              <a:cs typeface="Arial" panose="020B0604020202020204" pitchFamily="34" charset="0"/>
            </a:endParaRPr>
          </a:p>
          <a:p>
            <a:pPr marL="0" indent="0" algn="ctr">
              <a:buNone/>
            </a:pPr>
            <a:r>
              <a:rPr lang="el-GR" sz="4000" dirty="0" smtClean="0">
                <a:latin typeface="Arial" panose="020B0604020202020204" pitchFamily="34" charset="0"/>
                <a:cs typeface="Arial" panose="020B0604020202020204" pitchFamily="34" charset="0"/>
              </a:rPr>
              <a:t>ΕΥΧΑΡΙΣΤΩ</a:t>
            </a:r>
            <a:r>
              <a:rPr lang="en-US" sz="4000" dirty="0" smtClean="0">
                <a:latin typeface="Arial" panose="020B0604020202020204" pitchFamily="34" charset="0"/>
                <a:cs typeface="Arial" panose="020B0604020202020204" pitchFamily="34" charset="0"/>
              </a:rPr>
              <a:t>!</a:t>
            </a:r>
            <a:endParaRPr lang="el-GR" sz="4000" dirty="0" smtClean="0">
              <a:latin typeface="Arial" panose="020B0604020202020204" pitchFamily="34" charset="0"/>
              <a:cs typeface="Arial" panose="020B0604020202020204" pitchFamily="34" charset="0"/>
            </a:endParaRPr>
          </a:p>
          <a:p>
            <a:endParaRPr lang="el-GR" dirty="0">
              <a:latin typeface="Arial" panose="020B0604020202020204" pitchFamily="34" charset="0"/>
              <a:cs typeface="Arial" panose="020B0604020202020204" pitchFamily="34" charset="0"/>
            </a:endParaRPr>
          </a:p>
          <a:p>
            <a:endParaRPr lang="el-GR" dirty="0" smtClean="0">
              <a:latin typeface="Arial" panose="020B0604020202020204" pitchFamily="34" charset="0"/>
              <a:cs typeface="Arial" panose="020B0604020202020204" pitchFamily="34" charset="0"/>
            </a:endParaRPr>
          </a:p>
          <a:p>
            <a:endParaRPr lang="el-GR" dirty="0">
              <a:latin typeface="Arial" panose="020B0604020202020204" pitchFamily="34" charset="0"/>
              <a:cs typeface="Arial" panose="020B0604020202020204" pitchFamily="34" charset="0"/>
            </a:endParaRPr>
          </a:p>
          <a:p>
            <a:endParaRPr lang="el-GR" dirty="0" smtClean="0">
              <a:latin typeface="Arial" panose="020B0604020202020204" pitchFamily="34" charset="0"/>
              <a:cs typeface="Arial" panose="020B0604020202020204" pitchFamily="34" charset="0"/>
            </a:endParaRPr>
          </a:p>
          <a:p>
            <a:endParaRPr lang="el-GR" dirty="0">
              <a:latin typeface="Arial" panose="020B0604020202020204" pitchFamily="34" charset="0"/>
              <a:cs typeface="Arial" panose="020B0604020202020204" pitchFamily="34" charset="0"/>
            </a:endParaRPr>
          </a:p>
          <a:p>
            <a:endParaRPr lang="el-GR" dirty="0" smtClean="0">
              <a:latin typeface="Arial" panose="020B0604020202020204" pitchFamily="34" charset="0"/>
              <a:cs typeface="Arial" panose="020B0604020202020204" pitchFamily="34" charset="0"/>
            </a:endParaRPr>
          </a:p>
          <a:p>
            <a:endParaRPr lang="el-GR" dirty="0">
              <a:latin typeface="Arial" panose="020B0604020202020204" pitchFamily="34" charset="0"/>
              <a:cs typeface="Arial" panose="020B0604020202020204" pitchFamily="34" charset="0"/>
            </a:endParaRPr>
          </a:p>
          <a:p>
            <a:endParaRPr lang="el-GR" dirty="0" smtClean="0">
              <a:latin typeface="Arial" panose="020B0604020202020204" pitchFamily="34" charset="0"/>
              <a:cs typeface="Arial" panose="020B0604020202020204" pitchFamily="34" charset="0"/>
            </a:endParaRPr>
          </a:p>
          <a:p>
            <a:endParaRPr lang="el-GR" dirty="0">
              <a:latin typeface="Arial" panose="020B0604020202020204" pitchFamily="34" charset="0"/>
              <a:cs typeface="Arial" panose="020B0604020202020204" pitchFamily="34" charset="0"/>
            </a:endParaRPr>
          </a:p>
          <a:p>
            <a:endParaRPr lang="el-GR" dirty="0" smtClean="0">
              <a:latin typeface="Arial" panose="020B0604020202020204" pitchFamily="34" charset="0"/>
              <a:cs typeface="Arial" panose="020B0604020202020204" pitchFamily="34" charset="0"/>
            </a:endParaRPr>
          </a:p>
          <a:p>
            <a:pPr marL="0" indent="0">
              <a:buNone/>
            </a:pPr>
            <a:endParaRPr lang="el-GR"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2260621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153839"/>
          </a:xfrm>
        </p:spPr>
        <p:txBody>
          <a:bodyPr>
            <a:normAutofit fontScale="90000"/>
          </a:bodyPr>
          <a:lstStyle/>
          <a:p>
            <a:endParaRPr lang="el-GR" dirty="0"/>
          </a:p>
        </p:txBody>
      </p:sp>
      <p:sp>
        <p:nvSpPr>
          <p:cNvPr id="3" name="Content Placeholder 2"/>
          <p:cNvSpPr>
            <a:spLocks noGrp="1"/>
          </p:cNvSpPr>
          <p:nvPr>
            <p:ph idx="1"/>
          </p:nvPr>
        </p:nvSpPr>
        <p:spPr>
          <a:xfrm>
            <a:off x="1141412" y="648070"/>
            <a:ext cx="9905999" cy="5143131"/>
          </a:xfrm>
        </p:spPr>
        <p:txBody>
          <a:bodyPr>
            <a:normAutofit fontScale="92500" lnSpcReduction="10000"/>
          </a:bodyPr>
          <a:lstStyle/>
          <a:p>
            <a:pPr marL="0" indent="0" algn="ctr">
              <a:buNone/>
            </a:pPr>
            <a:r>
              <a:rPr lang="el-GR" b="1" dirty="0">
                <a:solidFill>
                  <a:srgbClr val="002060"/>
                </a:solidFill>
                <a:latin typeface="Arial" panose="020B0604020202020204" pitchFamily="34" charset="0"/>
                <a:cs typeface="Arial" panose="020B0604020202020204" pitchFamily="34" charset="0"/>
              </a:rPr>
              <a:t>Γραφείο Επιτρόπου Προστασίας </a:t>
            </a:r>
          </a:p>
          <a:p>
            <a:pPr marL="0" indent="0" algn="ctr">
              <a:buNone/>
            </a:pPr>
            <a:r>
              <a:rPr lang="el-GR" b="1" dirty="0">
                <a:solidFill>
                  <a:srgbClr val="002060"/>
                </a:solidFill>
                <a:latin typeface="Arial" panose="020B0604020202020204" pitchFamily="34" charset="0"/>
                <a:cs typeface="Arial" panose="020B0604020202020204" pitchFamily="34" charset="0"/>
              </a:rPr>
              <a:t>Δεδομένων Προσωπικού Χαρακτήρα </a:t>
            </a:r>
            <a:endParaRPr lang="en-US" b="1" dirty="0">
              <a:solidFill>
                <a:srgbClr val="002060"/>
              </a:solidFill>
              <a:latin typeface="Arial" panose="020B0604020202020204" pitchFamily="34" charset="0"/>
              <a:cs typeface="Arial" panose="020B0604020202020204" pitchFamily="34" charset="0"/>
            </a:endParaRPr>
          </a:p>
          <a:p>
            <a:pPr algn="ctr"/>
            <a:endParaRPr lang="el-GR" dirty="0">
              <a:solidFill>
                <a:srgbClr val="002060"/>
              </a:solidFill>
              <a:latin typeface="Arial" panose="020B0604020202020204" pitchFamily="34" charset="0"/>
              <a:cs typeface="Arial" panose="020B0604020202020204" pitchFamily="34" charset="0"/>
            </a:endParaRPr>
          </a:p>
          <a:p>
            <a:pPr marL="0" indent="0" algn="ctr">
              <a:buNone/>
            </a:pPr>
            <a:r>
              <a:rPr lang="el-GR" dirty="0">
                <a:solidFill>
                  <a:srgbClr val="002060"/>
                </a:solidFill>
                <a:latin typeface="Arial" panose="020B0604020202020204" pitchFamily="34" charset="0"/>
                <a:cs typeface="Arial" panose="020B0604020202020204" pitchFamily="34" charset="0"/>
              </a:rPr>
              <a:t>Ιάσονος 1, 1082 Λευκωσία </a:t>
            </a:r>
          </a:p>
          <a:p>
            <a:pPr marL="0" indent="0" algn="ctr">
              <a:buNone/>
            </a:pPr>
            <a:r>
              <a:rPr lang="el-GR" dirty="0">
                <a:solidFill>
                  <a:srgbClr val="002060"/>
                </a:solidFill>
                <a:latin typeface="Arial" panose="020B0604020202020204" pitchFamily="34" charset="0"/>
                <a:cs typeface="Arial" panose="020B0604020202020204" pitchFamily="34" charset="0"/>
              </a:rPr>
              <a:t>Τ.Θ. 23378, 1682 Λευκωσία </a:t>
            </a:r>
            <a:endParaRPr lang="en-US" dirty="0">
              <a:solidFill>
                <a:srgbClr val="002060"/>
              </a:solidFill>
              <a:latin typeface="Arial" panose="020B0604020202020204" pitchFamily="34" charset="0"/>
              <a:cs typeface="Arial" panose="020B0604020202020204" pitchFamily="34" charset="0"/>
            </a:endParaRPr>
          </a:p>
          <a:p>
            <a:pPr algn="ctr"/>
            <a:endParaRPr lang="el-GR" dirty="0">
              <a:solidFill>
                <a:srgbClr val="002060"/>
              </a:solidFill>
              <a:latin typeface="Arial" panose="020B0604020202020204" pitchFamily="34" charset="0"/>
              <a:cs typeface="Arial" panose="020B0604020202020204" pitchFamily="34" charset="0"/>
            </a:endParaRPr>
          </a:p>
          <a:p>
            <a:pPr marL="0" indent="0" algn="ctr">
              <a:buNone/>
            </a:pPr>
            <a:r>
              <a:rPr lang="el-GR" dirty="0" err="1">
                <a:solidFill>
                  <a:srgbClr val="002060"/>
                </a:solidFill>
                <a:latin typeface="Arial" panose="020B0604020202020204" pitchFamily="34" charset="0"/>
                <a:cs typeface="Arial" panose="020B0604020202020204" pitchFamily="34" charset="0"/>
              </a:rPr>
              <a:t>Τηλ</a:t>
            </a:r>
            <a:r>
              <a:rPr lang="el-GR" dirty="0">
                <a:solidFill>
                  <a:srgbClr val="002060"/>
                </a:solidFill>
                <a:latin typeface="Arial" panose="020B0604020202020204" pitchFamily="34" charset="0"/>
                <a:cs typeface="Arial" panose="020B0604020202020204" pitchFamily="34" charset="0"/>
              </a:rPr>
              <a:t>.: 22818456, Φαξ: 22304565 </a:t>
            </a:r>
          </a:p>
          <a:p>
            <a:pPr marL="0" indent="0" algn="ctr">
              <a:buNone/>
            </a:pPr>
            <a:r>
              <a:rPr lang="en-US" dirty="0">
                <a:solidFill>
                  <a:srgbClr val="002060"/>
                </a:solidFill>
                <a:latin typeface="Arial" panose="020B0604020202020204" pitchFamily="34" charset="0"/>
                <a:cs typeface="Arial" panose="020B0604020202020204" pitchFamily="34" charset="0"/>
              </a:rPr>
              <a:t>E-mail: commissioner@dataprotection.gov.cy </a:t>
            </a:r>
          </a:p>
          <a:p>
            <a:pPr algn="ctr"/>
            <a:endParaRPr lang="en-US" dirty="0">
              <a:solidFill>
                <a:srgbClr val="002060"/>
              </a:solidFill>
              <a:latin typeface="Arial" panose="020B0604020202020204" pitchFamily="34" charset="0"/>
              <a:cs typeface="Arial" panose="020B0604020202020204" pitchFamily="34" charset="0"/>
            </a:endParaRPr>
          </a:p>
          <a:p>
            <a:pPr marL="0" indent="0" algn="ctr">
              <a:buNone/>
            </a:pPr>
            <a:r>
              <a:rPr lang="en-US" b="1" dirty="0">
                <a:solidFill>
                  <a:srgbClr val="002060"/>
                </a:solidFill>
                <a:latin typeface="Arial" panose="020B0604020202020204" pitchFamily="34" charset="0"/>
                <a:cs typeface="Arial" panose="020B0604020202020204" pitchFamily="34" charset="0"/>
              </a:rPr>
              <a:t>www.dataprotection.gov.cy </a:t>
            </a:r>
            <a:endParaRPr lang="el-GR" dirty="0">
              <a:solidFill>
                <a:srgbClr val="00206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2150978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2773" y="244700"/>
            <a:ext cx="9724638" cy="1282259"/>
          </a:xfrm>
        </p:spPr>
        <p:txBody>
          <a:bodyPr>
            <a:normAutofit fontScale="90000"/>
          </a:bodyPr>
          <a:lstStyle/>
          <a:p>
            <a:pPr marL="228600" lvl="0" indent="-228600">
              <a:lnSpc>
                <a:spcPct val="120000"/>
              </a:lnSpc>
              <a:spcBef>
                <a:spcPts val="1000"/>
              </a:spcBef>
              <a:buSzPct val="125000"/>
              <a:buFont typeface="Arial" panose="020B0604020202020204" pitchFamily="34" charset="0"/>
              <a:buChar char="•"/>
            </a:pPr>
            <a:r>
              <a:rPr lang="en-US" sz="2000" b="1" dirty="0" smtClean="0"/>
              <a:t/>
            </a:r>
            <a:br>
              <a:rPr lang="en-US" sz="2000" b="1" dirty="0" smtClean="0"/>
            </a:br>
            <a:r>
              <a:rPr lang="en-US" sz="2000" b="1" dirty="0"/>
              <a:t/>
            </a:r>
            <a:br>
              <a:rPr lang="en-US" sz="2000" b="1" dirty="0"/>
            </a:br>
            <a:r>
              <a:rPr lang="el-GR" sz="2800" b="1" dirty="0" smtClean="0">
                <a:latin typeface="Arial" panose="020B0604020202020204" pitchFamily="34" charset="0"/>
                <a:cs typeface="Arial" panose="020B0604020202020204" pitchFamily="34" charset="0"/>
              </a:rPr>
              <a:t>ΙΣΧΥΟΝ ΝΟΜΟΘΕΤΙΚΟ και </a:t>
            </a:r>
            <a:r>
              <a:rPr lang="el-GR" sz="2800" b="1" dirty="0" err="1" smtClean="0">
                <a:latin typeface="Arial" panose="020B0604020202020204" pitchFamily="34" charset="0"/>
                <a:cs typeface="Arial" panose="020B0604020202020204" pitchFamily="34" charset="0"/>
              </a:rPr>
              <a:t>συμβατικο</a:t>
            </a:r>
            <a:r>
              <a:rPr lang="el-GR" sz="2800" b="1" dirty="0" smtClean="0">
                <a:latin typeface="Arial" panose="020B0604020202020204" pitchFamily="34" charset="0"/>
                <a:cs typeface="Arial" panose="020B0604020202020204" pitchFamily="34" charset="0"/>
              </a:rPr>
              <a:t> ΠΛΑΙΣΙΟ</a:t>
            </a:r>
            <a:r>
              <a:rPr lang="en-US" sz="3100" b="1" cap="none" dirty="0">
                <a:solidFill>
                  <a:prstClr val="white"/>
                </a:solidFill>
                <a:latin typeface="Arial" panose="020B0604020202020204" pitchFamily="34" charset="0"/>
                <a:ea typeface="+mn-ea"/>
                <a:cs typeface="Arial" panose="020B0604020202020204" pitchFamily="34" charset="0"/>
              </a:rPr>
              <a:t/>
            </a:r>
            <a:br>
              <a:rPr lang="en-US" sz="3100" b="1" cap="none" dirty="0">
                <a:solidFill>
                  <a:prstClr val="white"/>
                </a:solidFill>
                <a:latin typeface="Arial" panose="020B0604020202020204" pitchFamily="34" charset="0"/>
                <a:ea typeface="+mn-ea"/>
                <a:cs typeface="Arial" panose="020B0604020202020204" pitchFamily="34" charset="0"/>
              </a:rPr>
            </a:br>
            <a:endParaRPr lang="en-US" sz="31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207363" y="1748901"/>
            <a:ext cx="9840048" cy="4042300"/>
          </a:xfrm>
        </p:spPr>
        <p:txBody>
          <a:bodyPr>
            <a:normAutofit/>
          </a:bodyPr>
          <a:lstStyle/>
          <a:p>
            <a:r>
              <a:rPr lang="el-GR" dirty="0" smtClean="0">
                <a:latin typeface="Arial" panose="020B0604020202020204" pitchFamily="34" charset="0"/>
                <a:cs typeface="Arial" panose="020B0604020202020204" pitchFamily="34" charset="0"/>
              </a:rPr>
              <a:t>Γενικός Κανονισμός για την Προστασία Δεδομένων </a:t>
            </a:r>
          </a:p>
          <a:p>
            <a:pPr marL="0" indent="0">
              <a:buNone/>
            </a:pPr>
            <a:r>
              <a:rPr lang="el-GR" dirty="0">
                <a:latin typeface="Arial" panose="020B0604020202020204" pitchFamily="34" charset="0"/>
                <a:cs typeface="Arial" panose="020B0604020202020204" pitchFamily="34" charset="0"/>
              </a:rPr>
              <a:t> </a:t>
            </a:r>
            <a:r>
              <a:rPr lang="el-GR" dirty="0" smtClean="0">
                <a:latin typeface="Arial" panose="020B0604020202020204" pitchFamily="34" charset="0"/>
                <a:cs typeface="Arial" panose="020B0604020202020204" pitchFamily="34" charset="0"/>
              </a:rPr>
              <a:t>(ΕΕ) 2016/679, («ο Κανονισμός»)</a:t>
            </a:r>
          </a:p>
          <a:p>
            <a:r>
              <a:rPr lang="el-GR" dirty="0" smtClean="0">
                <a:latin typeface="Arial" panose="020B0604020202020204" pitchFamily="34" charset="0"/>
                <a:cs typeface="Arial" panose="020B0604020202020204" pitchFamily="34" charset="0"/>
              </a:rPr>
              <a:t>Νόμος 125(Ι)/2018 (συμπληρώνει τον Κανονισμό)</a:t>
            </a:r>
          </a:p>
          <a:p>
            <a:r>
              <a:rPr lang="el-GR" dirty="0" smtClean="0">
                <a:latin typeface="Arial" panose="020B0604020202020204" pitchFamily="34" charset="0"/>
                <a:cs typeface="Arial" panose="020B0604020202020204" pitchFamily="34" charset="0"/>
              </a:rPr>
              <a:t>Σύμβαση Ανάθεσης Επεξεργασίας ΥΠΠΑΝ – Σχολικές Εφορείες</a:t>
            </a:r>
          </a:p>
          <a:p>
            <a:r>
              <a:rPr lang="el-GR" dirty="0" smtClean="0">
                <a:latin typeface="Arial" panose="020B0604020202020204" pitchFamily="34" charset="0"/>
                <a:cs typeface="Arial" panose="020B0604020202020204" pitchFamily="34" charset="0"/>
              </a:rPr>
              <a:t> Σύμβαση </a:t>
            </a:r>
            <a:r>
              <a:rPr lang="el-GR" dirty="0" err="1" smtClean="0">
                <a:latin typeface="Arial" panose="020B0604020202020204" pitchFamily="34" charset="0"/>
                <a:cs typeface="Arial" panose="020B0604020202020204" pitchFamily="34" charset="0"/>
              </a:rPr>
              <a:t>εργοδότησης</a:t>
            </a:r>
            <a:endParaRPr lang="el-GR" dirty="0" smtClean="0">
              <a:latin typeface="Arial" panose="020B0604020202020204" pitchFamily="34" charset="0"/>
              <a:cs typeface="Arial" panose="020B0604020202020204" pitchFamily="34" charset="0"/>
            </a:endParaRPr>
          </a:p>
          <a:p>
            <a:r>
              <a:rPr lang="el-GR" dirty="0" smtClean="0">
                <a:latin typeface="Arial" panose="020B0604020202020204" pitchFamily="34" charset="0"/>
                <a:cs typeface="Arial" panose="020B0604020202020204" pitchFamily="34" charset="0"/>
              </a:rPr>
              <a:t>Πρωτογενής και δευτερογενής νομοθεσία και Οδηγίες ΥΠΠΑΝ </a:t>
            </a:r>
          </a:p>
        </p:txBody>
      </p:sp>
      <p:sp>
        <p:nvSpPr>
          <p:cNvPr id="4" name="Slide Number Placeholder 3"/>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3268914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err="1" smtClean="0">
                <a:latin typeface="Arial" panose="020B0604020202020204" pitchFamily="34" charset="0"/>
                <a:cs typeface="Arial" panose="020B0604020202020204" pitchFamily="34" charset="0"/>
              </a:rPr>
              <a:t>Ρολοι</a:t>
            </a:r>
            <a:r>
              <a:rPr lang="el-GR" sz="2800" dirty="0" smtClean="0">
                <a:latin typeface="Arial" panose="020B0604020202020204" pitchFamily="34" charset="0"/>
                <a:cs typeface="Arial" panose="020B0604020202020204" pitchFamily="34" charset="0"/>
              </a:rPr>
              <a:t> και </a:t>
            </a:r>
            <a:r>
              <a:rPr lang="el-GR" sz="2800" dirty="0" err="1" smtClean="0">
                <a:latin typeface="Arial" panose="020B0604020202020204" pitchFamily="34" charset="0"/>
                <a:cs typeface="Arial" panose="020B0604020202020204" pitchFamily="34" charset="0"/>
              </a:rPr>
              <a:t>ιδιοτητεσ</a:t>
            </a:r>
            <a:r>
              <a:rPr lang="el-GR" sz="2800" dirty="0" smtClean="0">
                <a:latin typeface="Arial" panose="020B0604020202020204" pitchFamily="34" charset="0"/>
                <a:cs typeface="Arial" panose="020B0604020202020204" pitchFamily="34" charset="0"/>
              </a:rPr>
              <a:t> </a:t>
            </a:r>
            <a:r>
              <a:rPr lang="el-GR" sz="2800" dirty="0" err="1" smtClean="0">
                <a:latin typeface="Arial" panose="020B0604020202020204" pitchFamily="34" charset="0"/>
                <a:cs typeface="Arial" panose="020B0604020202020204" pitchFamily="34" charset="0"/>
              </a:rPr>
              <a:t>μερων</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r>
              <a:rPr lang="el-GR" dirty="0" smtClean="0">
                <a:latin typeface="Arial" panose="020B0604020202020204" pitchFamily="34" charset="0"/>
                <a:cs typeface="Arial" panose="020B0604020202020204" pitchFamily="34" charset="0"/>
              </a:rPr>
              <a:t>ΥΠΠΑΝ → ΥΠΕΥΘΥΝΟΣ ΕΠΕΞΕΡΓΑΣΙΑΣ</a:t>
            </a:r>
          </a:p>
          <a:p>
            <a:r>
              <a:rPr lang="el-GR" dirty="0" smtClean="0">
                <a:latin typeface="Arial" panose="020B0604020202020204" pitchFamily="34" charset="0"/>
                <a:cs typeface="Arial" panose="020B0604020202020204" pitchFamily="34" charset="0"/>
              </a:rPr>
              <a:t>ΣΧΟΛΙΚΕΣ </a:t>
            </a:r>
            <a:r>
              <a:rPr lang="el-GR" dirty="0">
                <a:latin typeface="Arial" panose="020B0604020202020204" pitchFamily="34" charset="0"/>
                <a:cs typeface="Arial" panose="020B0604020202020204" pitchFamily="34" charset="0"/>
              </a:rPr>
              <a:t>ΕΦΟΡΕΙΕΣ </a:t>
            </a:r>
            <a:r>
              <a:rPr lang="el-GR" dirty="0" smtClean="0">
                <a:latin typeface="Arial" panose="020B0604020202020204" pitchFamily="34" charset="0"/>
                <a:cs typeface="Arial" panose="020B0604020202020204" pitchFamily="34" charset="0"/>
              </a:rPr>
              <a:t>→ ΕΚΤΕΛΩΝ ΤΗΝ ΕΠΕΞΕΡΓΑΣΙΑ</a:t>
            </a:r>
          </a:p>
          <a:p>
            <a:r>
              <a:rPr lang="el-GR" dirty="0" smtClean="0">
                <a:latin typeface="Arial" panose="020B0604020202020204" pitchFamily="34" charset="0"/>
                <a:cs typeface="Arial" panose="020B0604020202020204" pitchFamily="34" charset="0"/>
              </a:rPr>
              <a:t>ΒΓΠ → ΠΡΟΣΩΠΙΚΟ ΕΚΤΕΛΟΥΝΤΑ ΤΗΝ ΕΠΕΞΕΡΓΑΣΙΑ</a:t>
            </a:r>
          </a:p>
          <a:p>
            <a:r>
              <a:rPr lang="el-GR" dirty="0" smtClean="0">
                <a:latin typeface="Arial" panose="020B0604020202020204" pitchFamily="34" charset="0"/>
                <a:cs typeface="Arial" panose="020B0604020202020204" pitchFamily="34" charset="0"/>
              </a:rPr>
              <a:t>ΕΚΠΑΙΔΕΥΤΙΚΟΙ ΚΑΙ ΔΙΕΥΘΥΝΤΕΣ ΣΧΟΛΙΚΩΝ ΜΟΝΑΔΩΝ → ΠΡΟΣΩΠΙΚΟ ΥΠΠΑΝ ΚΑΙ ΥΠΟΚΕΙΜΕΝΑ ΤΩΝ ΔΕΔΟΜΕΝΩΝ</a:t>
            </a:r>
          </a:p>
          <a:p>
            <a:r>
              <a:rPr lang="el-GR" dirty="0" smtClean="0">
                <a:latin typeface="Arial" panose="020B0604020202020204" pitchFamily="34" charset="0"/>
                <a:cs typeface="Arial" panose="020B0604020202020204" pitchFamily="34" charset="0"/>
              </a:rPr>
              <a:t>ΜΑΘΗΤΕΣ, ΓΟΝΕΙΣ / ΚΗΔΕΜΟΝΕΣ→ ΥΠΟΚΕΙΜΕΝΑ ΤΩΝ ΔΕΔΟΜΕΝΩΝ</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3908295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panose="020B0604020202020204" pitchFamily="34" charset="0"/>
                <a:cs typeface="Arial" panose="020B0604020202020204" pitchFamily="34" charset="0"/>
              </a:rPr>
              <a:t>ΒΑΣΙΚΕΣ ΕΝΝΟΙΕΣ ΜΕ ΑΠΛΑ ΛΟΓΙΑ ΚΑΙ ΠΑΡΑΔΕΙΓΜΑΤΑ</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l-GR" dirty="0" smtClean="0">
                <a:latin typeface="Arial" panose="020B0604020202020204" pitchFamily="34" charset="0"/>
                <a:cs typeface="Arial" panose="020B0604020202020204" pitchFamily="34" charset="0"/>
              </a:rPr>
              <a:t>ΠΡΟΣΩΠΙΚΑ ΔΕΔΟΜΕΝΑ: κάθε πληροφορία που αναφέρεται σε φυσικό εν ζωή πρόσωπο με βάση την οποία μπορεί αυτό να </a:t>
            </a:r>
            <a:r>
              <a:rPr lang="el-GR" dirty="0" err="1" smtClean="0">
                <a:latin typeface="Arial" panose="020B0604020202020204" pitchFamily="34" charset="0"/>
                <a:cs typeface="Arial" panose="020B0604020202020204" pitchFamily="34" charset="0"/>
              </a:rPr>
              <a:t>ταυτοποιηθεί</a:t>
            </a:r>
            <a:r>
              <a:rPr lang="el-GR" dirty="0" smtClean="0">
                <a:latin typeface="Arial" panose="020B0604020202020204" pitchFamily="34" charset="0"/>
                <a:cs typeface="Arial" panose="020B0604020202020204" pitchFamily="34" charset="0"/>
              </a:rPr>
              <a:t> </a:t>
            </a:r>
            <a:r>
              <a:rPr lang="el-GR" dirty="0" err="1" smtClean="0">
                <a:latin typeface="Arial" panose="020B0604020202020204" pitchFamily="34" charset="0"/>
                <a:cs typeface="Arial" panose="020B0604020202020204" pitchFamily="34" charset="0"/>
              </a:rPr>
              <a:t>π.χ</a:t>
            </a:r>
            <a:r>
              <a:rPr lang="el-GR" dirty="0" smtClean="0">
                <a:latin typeface="Arial" panose="020B0604020202020204" pitchFamily="34" charset="0"/>
                <a:cs typeface="Arial" panose="020B0604020202020204" pitchFamily="34" charset="0"/>
              </a:rPr>
              <a:t> όνομα, </a:t>
            </a:r>
            <a:r>
              <a:rPr lang="el-GR" dirty="0" err="1" smtClean="0">
                <a:latin typeface="Arial" panose="020B0604020202020204" pitchFamily="34" charset="0"/>
                <a:cs typeface="Arial" panose="020B0604020202020204" pitchFamily="34" charset="0"/>
              </a:rPr>
              <a:t>αρ</a:t>
            </a:r>
            <a:r>
              <a:rPr lang="el-GR" dirty="0" smtClean="0">
                <a:latin typeface="Arial" panose="020B0604020202020204" pitchFamily="34" charset="0"/>
                <a:cs typeface="Arial" panose="020B0604020202020204" pitchFamily="34" charset="0"/>
              </a:rPr>
              <a:t>. </a:t>
            </a:r>
            <a:r>
              <a:rPr lang="el-GR" dirty="0" err="1" smtClean="0">
                <a:latin typeface="Arial" panose="020B0604020202020204" pitchFamily="34" charset="0"/>
                <a:cs typeface="Arial" panose="020B0604020202020204" pitchFamily="34" charset="0"/>
              </a:rPr>
              <a:t>τηλ</a:t>
            </a:r>
            <a:r>
              <a:rPr lang="el-GR" dirty="0" smtClean="0">
                <a:latin typeface="Arial" panose="020B0604020202020204" pitchFamily="34" charset="0"/>
                <a:cs typeface="Arial" panose="020B0604020202020204" pitchFamily="34" charset="0"/>
              </a:rPr>
              <a:t>., Α.Δ.Τ, </a:t>
            </a:r>
            <a:r>
              <a:rPr lang="en-US" dirty="0" smtClean="0">
                <a:latin typeface="Arial" panose="020B0604020202020204" pitchFamily="34" charset="0"/>
                <a:cs typeface="Arial" panose="020B0604020202020204" pitchFamily="34" charset="0"/>
              </a:rPr>
              <a:t>email, </a:t>
            </a:r>
            <a:r>
              <a:rPr lang="el-GR" dirty="0" smtClean="0">
                <a:latin typeface="Arial" panose="020B0604020202020204" pitchFamily="34" charset="0"/>
                <a:cs typeface="Arial" panose="020B0604020202020204" pitchFamily="34" charset="0"/>
              </a:rPr>
              <a:t>φωτογραφία, επάγγελμα, δεδομένα υγείας, ενδεικτικά, επιδόσεις, βαθμολογίες </a:t>
            </a:r>
            <a:r>
              <a:rPr lang="el-GR" dirty="0" err="1" smtClean="0">
                <a:latin typeface="Arial" panose="020B0604020202020204" pitchFamily="34" charset="0"/>
                <a:cs typeface="Arial" panose="020B0604020202020204" pitchFamily="34" charset="0"/>
              </a:rPr>
              <a:t>κ.α</a:t>
            </a:r>
            <a:endParaRPr lang="el-GR" dirty="0" smtClean="0">
              <a:latin typeface="Arial" panose="020B0604020202020204" pitchFamily="34" charset="0"/>
              <a:cs typeface="Arial" panose="020B0604020202020204" pitchFamily="34" charset="0"/>
            </a:endParaRPr>
          </a:p>
          <a:p>
            <a:r>
              <a:rPr lang="el-GR" dirty="0" smtClean="0">
                <a:latin typeface="Arial" panose="020B0604020202020204" pitchFamily="34" charset="0"/>
                <a:cs typeface="Arial" panose="020B0604020202020204" pitchFamily="34" charset="0"/>
              </a:rPr>
              <a:t>Υπεύθυνος επεξεργασίας: αποφασίζει για το σκοπό, τον τρόπο και τα μέσα της επεξεργασίας δεδομένων και έχει υποχρέωση τήρησης του Κανονισμού και του Ν.125(Ι)/2018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2955903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l-GR" sz="1800" dirty="0" smtClean="0">
                <a:latin typeface="Arial" panose="020B0604020202020204" pitchFamily="34" charset="0"/>
                <a:cs typeface="Arial" panose="020B0604020202020204" pitchFamily="34" charset="0"/>
              </a:rPr>
              <a:t>Εκτελών την επεξεργασία: ενεργεί επεξεργασία με τις εντολές του υπεύθυνου επεξεργασίας, δεσμεύεται από τους όρους </a:t>
            </a:r>
            <a:r>
              <a:rPr lang="el-GR" sz="1800" dirty="0">
                <a:latin typeface="Arial" panose="020B0604020202020204" pitchFamily="34" charset="0"/>
                <a:cs typeface="Arial" panose="020B0604020202020204" pitchFamily="34" charset="0"/>
              </a:rPr>
              <a:t>σ</a:t>
            </a:r>
            <a:r>
              <a:rPr lang="el-GR" sz="1800" dirty="0" smtClean="0">
                <a:latin typeface="Arial" panose="020B0604020202020204" pitchFamily="34" charset="0"/>
                <a:cs typeface="Arial" panose="020B0604020202020204" pitchFamily="34" charset="0"/>
              </a:rPr>
              <a:t>τη σύμβαση ανάθεσης και έχει </a:t>
            </a:r>
            <a:r>
              <a:rPr lang="el-GR" sz="1800" dirty="0">
                <a:latin typeface="Arial" panose="020B0604020202020204" pitchFamily="34" charset="0"/>
                <a:cs typeface="Arial" panose="020B0604020202020204" pitchFamily="34" charset="0"/>
              </a:rPr>
              <a:t>υποχρέωση τήρησης του Κανονισμού και του Ν.125(Ι)/</a:t>
            </a:r>
            <a:r>
              <a:rPr lang="el-GR" sz="1800" dirty="0" smtClean="0">
                <a:latin typeface="Arial" panose="020B0604020202020204" pitchFamily="34" charset="0"/>
                <a:cs typeface="Arial" panose="020B0604020202020204" pitchFamily="34" charset="0"/>
              </a:rPr>
              <a:t>2018</a:t>
            </a:r>
          </a:p>
          <a:p>
            <a:r>
              <a:rPr lang="el-GR" sz="1800" dirty="0">
                <a:latin typeface="Arial" panose="020B0604020202020204" pitchFamily="34" charset="0"/>
                <a:cs typeface="Arial" panose="020B0604020202020204" pitchFamily="34" charset="0"/>
              </a:rPr>
              <a:t> </a:t>
            </a:r>
            <a:r>
              <a:rPr lang="el-GR" sz="1800" dirty="0" smtClean="0">
                <a:latin typeface="Arial" panose="020B0604020202020204" pitchFamily="34" charset="0"/>
                <a:cs typeface="Arial" panose="020B0604020202020204" pitchFamily="34" charset="0"/>
              </a:rPr>
              <a:t>Επεξεργασία: </a:t>
            </a:r>
            <a:r>
              <a:rPr lang="el-GR" sz="1800" dirty="0">
                <a:latin typeface="Arial" panose="020B0604020202020204" pitchFamily="34" charset="0"/>
                <a:cs typeface="Arial" panose="020B0604020202020204" pitchFamily="34" charset="0"/>
              </a:rPr>
              <a:t>κάθε πράξη </a:t>
            </a:r>
            <a:r>
              <a:rPr lang="el-GR" sz="1800" dirty="0" smtClean="0">
                <a:latin typeface="Arial" panose="020B0604020202020204" pitchFamily="34" charset="0"/>
                <a:cs typeface="Arial" panose="020B0604020202020204" pitchFamily="34" charset="0"/>
              </a:rPr>
              <a:t>όπως η </a:t>
            </a:r>
            <a:r>
              <a:rPr lang="el-GR" sz="1800" dirty="0">
                <a:latin typeface="Arial" panose="020B0604020202020204" pitchFamily="34" charset="0"/>
                <a:cs typeface="Arial" panose="020B0604020202020204" pitchFamily="34" charset="0"/>
              </a:rPr>
              <a:t>συλλογή, </a:t>
            </a:r>
            <a:r>
              <a:rPr lang="el-GR" sz="1800" dirty="0" smtClean="0">
                <a:latin typeface="Arial" panose="020B0604020202020204" pitchFamily="34" charset="0"/>
                <a:cs typeface="Arial" panose="020B0604020202020204" pitchFamily="34" charset="0"/>
              </a:rPr>
              <a:t>η καταχώριση</a:t>
            </a:r>
            <a:r>
              <a:rPr lang="el-GR" sz="1800" dirty="0">
                <a:latin typeface="Arial" panose="020B0604020202020204" pitchFamily="34" charset="0"/>
                <a:cs typeface="Arial" panose="020B0604020202020204" pitchFamily="34" charset="0"/>
              </a:rPr>
              <a:t>, η οργάνωση, η διάρθρωση, η αποθήκευση, </a:t>
            </a:r>
            <a:r>
              <a:rPr lang="el-GR" sz="1800" dirty="0" smtClean="0">
                <a:latin typeface="Arial" panose="020B0604020202020204" pitchFamily="34" charset="0"/>
                <a:cs typeface="Arial" panose="020B0604020202020204" pitchFamily="34" charset="0"/>
              </a:rPr>
              <a:t>η </a:t>
            </a:r>
            <a:r>
              <a:rPr lang="el-GR" sz="1800" dirty="0">
                <a:latin typeface="Arial" panose="020B0604020202020204" pitchFamily="34" charset="0"/>
                <a:cs typeface="Arial" panose="020B0604020202020204" pitchFamily="34" charset="0"/>
              </a:rPr>
              <a:t>αναζήτηση πληροφοριών, η χρήση, η κοινολόγηση </a:t>
            </a:r>
            <a:r>
              <a:rPr lang="el-GR" sz="1800" dirty="0" smtClean="0">
                <a:latin typeface="Arial" panose="020B0604020202020204" pitchFamily="34" charset="0"/>
                <a:cs typeface="Arial" panose="020B0604020202020204" pitchFamily="34" charset="0"/>
              </a:rPr>
              <a:t>με διαβίβαση</a:t>
            </a:r>
            <a:r>
              <a:rPr lang="el-GR" sz="1800" dirty="0">
                <a:latin typeface="Arial" panose="020B0604020202020204" pitchFamily="34" charset="0"/>
                <a:cs typeface="Arial" panose="020B0604020202020204" pitchFamily="34" charset="0"/>
              </a:rPr>
              <a:t>, η </a:t>
            </a:r>
            <a:r>
              <a:rPr lang="el-GR" sz="1800" dirty="0" smtClean="0">
                <a:latin typeface="Arial" panose="020B0604020202020204" pitchFamily="34" charset="0"/>
                <a:cs typeface="Arial" panose="020B0604020202020204" pitchFamily="34" charset="0"/>
              </a:rPr>
              <a:t>διάδοση, η συσχέτιση, </a:t>
            </a:r>
            <a:r>
              <a:rPr lang="el-GR" sz="1800" dirty="0">
                <a:latin typeface="Arial" panose="020B0604020202020204" pitchFamily="34" charset="0"/>
                <a:cs typeface="Arial" panose="020B0604020202020204" pitchFamily="34" charset="0"/>
              </a:rPr>
              <a:t>η διαγραφή ή η </a:t>
            </a:r>
            <a:r>
              <a:rPr lang="el-GR" sz="1800" dirty="0" smtClean="0">
                <a:latin typeface="Arial" panose="020B0604020202020204" pitchFamily="34" charset="0"/>
                <a:cs typeface="Arial" panose="020B0604020202020204" pitchFamily="34" charset="0"/>
              </a:rPr>
              <a:t>καταστροφή.</a:t>
            </a:r>
          </a:p>
          <a:p>
            <a:r>
              <a:rPr lang="el-GR" sz="1800" dirty="0">
                <a:latin typeface="Arial" panose="020B0604020202020204" pitchFamily="34" charset="0"/>
                <a:cs typeface="Arial" panose="020B0604020202020204" pitchFamily="34" charset="0"/>
              </a:rPr>
              <a:t>«παραβίαση δεδομένων προσωπικού χαρακτήρα»: </a:t>
            </a:r>
            <a:r>
              <a:rPr lang="el-GR" sz="1800" dirty="0" smtClean="0">
                <a:latin typeface="Arial" panose="020B0604020202020204" pitchFamily="34" charset="0"/>
                <a:cs typeface="Arial" panose="020B0604020202020204" pitchFamily="34" charset="0"/>
              </a:rPr>
              <a:t>η παραβίαση της ασφάλειας, η οποία έχει ως αποτέλεσμα </a:t>
            </a:r>
            <a:r>
              <a:rPr lang="el-GR" sz="1800" dirty="0" smtClean="0">
                <a:latin typeface="Arial" panose="020B0604020202020204" pitchFamily="34" charset="0"/>
                <a:cs typeface="Arial" panose="020B0604020202020204" pitchFamily="34" charset="0"/>
              </a:rPr>
              <a:t>της παραβίασης </a:t>
            </a:r>
            <a:r>
              <a:rPr lang="el-GR" sz="1800" dirty="0" smtClean="0">
                <a:latin typeface="Arial" panose="020B0604020202020204" pitchFamily="34" charset="0"/>
                <a:cs typeface="Arial" panose="020B0604020202020204" pitchFamily="34" charset="0"/>
              </a:rPr>
              <a:t>της εμπιστευτικότητας ή ακεραιότητας ή διαθεσιμότητας των δεδομένων και μπορεί να οφείλεται σε σκόπιμη ή τυχαία ενέργεια (αμέλεια, ανθρώπινο λάθος)</a:t>
            </a:r>
          </a:p>
          <a:p>
            <a:endParaRPr lang="el-GR" sz="1800" dirty="0" smtClean="0">
              <a:latin typeface="Arial" panose="020B0604020202020204" pitchFamily="34" charset="0"/>
              <a:cs typeface="Arial" panose="020B0604020202020204" pitchFamily="34" charset="0"/>
            </a:endParaRPr>
          </a:p>
          <a:p>
            <a:endParaRPr lang="el-GR"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3382778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panose="020B0604020202020204" pitchFamily="34" charset="0"/>
                <a:cs typeface="Arial" panose="020B0604020202020204" pitchFamily="34" charset="0"/>
              </a:rPr>
              <a:t>ΚΑΘΗΚΟΝΤΑ ΒΓΠ </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el-GR" dirty="0" smtClean="0">
                <a:latin typeface="Arial" panose="020B0604020202020204" pitchFamily="34" charset="0"/>
                <a:cs typeface="Arial" panose="020B0604020202020204" pitchFamily="34" charset="0"/>
              </a:rPr>
              <a:t>Καθορίζονται ΚΑΙ απορρέουν από –</a:t>
            </a:r>
          </a:p>
          <a:p>
            <a:pPr>
              <a:buFont typeface="Wingdings" panose="05000000000000000000" pitchFamily="2" charset="2"/>
              <a:buChar char="Ø"/>
            </a:pPr>
            <a:r>
              <a:rPr lang="el-GR" dirty="0" smtClean="0">
                <a:latin typeface="Arial" panose="020B0604020202020204" pitchFamily="34" charset="0"/>
                <a:cs typeface="Arial" panose="020B0604020202020204" pitchFamily="34" charset="0"/>
              </a:rPr>
              <a:t>Σύμβαση </a:t>
            </a:r>
            <a:r>
              <a:rPr lang="el-GR" dirty="0" err="1" smtClean="0">
                <a:latin typeface="Arial" panose="020B0604020202020204" pitchFamily="34" charset="0"/>
                <a:cs typeface="Arial" panose="020B0604020202020204" pitchFamily="34" charset="0"/>
              </a:rPr>
              <a:t>Εργοδότησης</a:t>
            </a:r>
            <a:r>
              <a:rPr lang="el-GR" dirty="0" smtClean="0">
                <a:latin typeface="Arial" panose="020B0604020202020204" pitchFamily="34" charset="0"/>
                <a:cs typeface="Arial" panose="020B0604020202020204" pitchFamily="34" charset="0"/>
              </a:rPr>
              <a:t> (όροι / συνθήκες)</a:t>
            </a:r>
          </a:p>
          <a:p>
            <a:pPr>
              <a:buFont typeface="Wingdings" panose="05000000000000000000" pitchFamily="2" charset="2"/>
              <a:buChar char="Ø"/>
            </a:pPr>
            <a:r>
              <a:rPr lang="el-GR" dirty="0" smtClean="0">
                <a:latin typeface="Arial" panose="020B0604020202020204" pitchFamily="34" charset="0"/>
                <a:cs typeface="Arial" panose="020B0604020202020204" pitchFamily="34" charset="0"/>
              </a:rPr>
              <a:t>Σύμβαση Ανάθεσης Επεξεργασίας </a:t>
            </a:r>
          </a:p>
          <a:p>
            <a:pPr>
              <a:buFont typeface="Wingdings" panose="05000000000000000000" pitchFamily="2" charset="2"/>
              <a:buChar char="Ø"/>
            </a:pPr>
            <a:r>
              <a:rPr lang="el-GR" dirty="0" smtClean="0">
                <a:latin typeface="Arial" panose="020B0604020202020204" pitchFamily="34" charset="0"/>
                <a:cs typeface="Arial" panose="020B0604020202020204" pitchFamily="34" charset="0"/>
              </a:rPr>
              <a:t>Οδηγίες ΥΠΠΑΝ</a:t>
            </a:r>
          </a:p>
          <a:p>
            <a:pPr>
              <a:buFont typeface="Wingdings" panose="05000000000000000000" pitchFamily="2" charset="2"/>
              <a:buChar char="Ø"/>
            </a:pPr>
            <a:r>
              <a:rPr lang="el-GR" dirty="0" smtClean="0">
                <a:latin typeface="Arial" panose="020B0604020202020204" pitchFamily="34" charset="0"/>
                <a:cs typeface="Arial" panose="020B0604020202020204" pitchFamily="34" charset="0"/>
              </a:rPr>
              <a:t>Οδηγίες Διεύθυνσης σχολικής μονάδας</a:t>
            </a:r>
          </a:p>
          <a:p>
            <a:pPr>
              <a:buFont typeface="Wingdings" panose="05000000000000000000" pitchFamily="2" charset="2"/>
              <a:buChar char="Ø"/>
            </a:pP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2536551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latin typeface="Arial" panose="020B0604020202020204" pitchFamily="34" charset="0"/>
                <a:cs typeface="Arial" panose="020B0604020202020204" pitchFamily="34" charset="0"/>
              </a:rPr>
              <a:t>ΣΚΟΠΟΣ ΚΑΙ ΑΝΤΙΚΕΙΜΕΝΟ ΤΗΣ ΣΥΜΒΑΣΗΣ ΑΝΑΘΕΣΗΣ</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41411" y="2249486"/>
            <a:ext cx="10462453" cy="4608514"/>
          </a:xfrm>
        </p:spPr>
        <p:txBody>
          <a:bodyPr>
            <a:normAutofit/>
          </a:bodyPr>
          <a:lstStyle/>
          <a:p>
            <a:pPr>
              <a:buFont typeface="Wingdings" panose="05000000000000000000" pitchFamily="2" charset="2"/>
              <a:buChar char="Ø"/>
            </a:pPr>
            <a:r>
              <a:rPr lang="el-GR" sz="1800" dirty="0">
                <a:latin typeface="Arial" panose="020B0604020202020204" pitchFamily="34" charset="0"/>
              </a:rPr>
              <a:t> </a:t>
            </a:r>
            <a:r>
              <a:rPr lang="el-GR" sz="2800" dirty="0">
                <a:latin typeface="Arial" panose="020B0604020202020204" pitchFamily="34" charset="0"/>
                <a:cs typeface="Arial" panose="020B0604020202020204" pitchFamily="34" charset="0"/>
              </a:rPr>
              <a:t>Κ</a:t>
            </a:r>
            <a:r>
              <a:rPr lang="el-GR" sz="2800" dirty="0" smtClean="0">
                <a:latin typeface="Arial" panose="020B0604020202020204" pitchFamily="34" charset="0"/>
                <a:cs typeface="Arial" panose="020B0604020202020204" pitchFamily="34" charset="0"/>
              </a:rPr>
              <a:t>άλυψη των </a:t>
            </a:r>
            <a:r>
              <a:rPr lang="el-GR" sz="2800" dirty="0">
                <a:latin typeface="Arial" panose="020B0604020202020204" pitchFamily="34" charset="0"/>
                <a:cs typeface="Arial" panose="020B0604020202020204" pitchFamily="34" charset="0"/>
              </a:rPr>
              <a:t>αναγκών </a:t>
            </a:r>
            <a:r>
              <a:rPr lang="el-GR" sz="2800" dirty="0" smtClean="0">
                <a:latin typeface="Arial" panose="020B0604020202020204" pitchFamily="34" charset="0"/>
                <a:cs typeface="Arial" panose="020B0604020202020204" pitchFamily="34" charset="0"/>
              </a:rPr>
              <a:t>στελέχωσης και λειτουργίας </a:t>
            </a:r>
            <a:r>
              <a:rPr lang="el-GR" sz="2800" dirty="0">
                <a:latin typeface="Arial" panose="020B0604020202020204" pitchFamily="34" charset="0"/>
                <a:cs typeface="Arial" panose="020B0604020202020204" pitchFamily="34" charset="0"/>
              </a:rPr>
              <a:t>της γραμματείας των σχολικών μονάδων της ∆</a:t>
            </a:r>
            <a:r>
              <a:rPr lang="el-GR" sz="2800" dirty="0" err="1" smtClean="0">
                <a:latin typeface="Arial" panose="020B0604020202020204" pitchFamily="34" charset="0"/>
                <a:cs typeface="Arial" panose="020B0604020202020204" pitchFamily="34" charset="0"/>
              </a:rPr>
              <a:t>ημοτικής</a:t>
            </a:r>
            <a:r>
              <a:rPr lang="el-GR" sz="2800" dirty="0" smtClean="0">
                <a:latin typeface="Arial" panose="020B0604020202020204" pitchFamily="34" charset="0"/>
                <a:cs typeface="Arial" panose="020B0604020202020204" pitchFamily="34" charset="0"/>
              </a:rPr>
              <a:t> Εκπαίδευσης</a:t>
            </a:r>
          </a:p>
          <a:p>
            <a:pPr>
              <a:buFont typeface="Wingdings" panose="05000000000000000000" pitchFamily="2" charset="2"/>
              <a:buChar char="Ø"/>
            </a:pPr>
            <a:r>
              <a:rPr lang="el-GR" sz="2800" dirty="0" smtClean="0">
                <a:latin typeface="Arial" panose="020B0604020202020204" pitchFamily="34" charset="0"/>
                <a:cs typeface="Arial" panose="020B0604020202020204" pitchFamily="34" charset="0"/>
              </a:rPr>
              <a:t>Νομοθετική πλαισίωση της συλλογής και επεξεργασίας προσωπικών δεδομένων από το ΒΓΠ, το οποίο συλλέγει και επεξεργάζεται δεδομένα ως προσωπικό του εκτελούντα την επεξεργασία για λογαριασμό του ΥΠΠΑΝ </a:t>
            </a:r>
            <a:endParaRPr lang="el-GR" sz="2800" dirty="0">
              <a:latin typeface="Arial" panose="020B0604020202020204" pitchFamily="34" charset="0"/>
              <a:cs typeface="Arial" panose="020B0604020202020204" pitchFamily="34" charset="0"/>
            </a:endParaRPr>
          </a:p>
          <a:p>
            <a:endParaRPr lang="en-US" sz="2800" dirty="0">
              <a:latin typeface="Arial" panose="020B0604020202020204" pitchFamily="34" charset="0"/>
            </a:endParaRPr>
          </a:p>
          <a:p>
            <a:endParaRPr lang="en-US" dirty="0" smtClean="0">
              <a:latin typeface="Arial" panose="020B0604020202020204" pitchFamily="34" charset="0"/>
            </a:endParaRPr>
          </a:p>
          <a:p>
            <a:endParaRPr lang="en-US" dirty="0">
              <a:latin typeface="Arial" panose="020B0604020202020204" pitchFamily="34" charset="0"/>
            </a:endParaRPr>
          </a:p>
          <a:p>
            <a:endParaRPr lang="en-US" dirty="0" smtClean="0">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2628320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err="1" smtClean="0">
                <a:latin typeface="Arial" panose="020B0604020202020204" pitchFamily="34" charset="0"/>
                <a:cs typeface="Arial" panose="020B0604020202020204" pitchFamily="34" charset="0"/>
              </a:rPr>
              <a:t>Συλλογη</a:t>
            </a:r>
            <a:r>
              <a:rPr lang="el-GR" dirty="0" smtClean="0">
                <a:latin typeface="Arial" panose="020B0604020202020204" pitchFamily="34" charset="0"/>
                <a:cs typeface="Arial" panose="020B0604020202020204" pitchFamily="34" charset="0"/>
              </a:rPr>
              <a:t> και </a:t>
            </a:r>
            <a:r>
              <a:rPr lang="el-GR" dirty="0" err="1" smtClean="0">
                <a:latin typeface="Arial" panose="020B0604020202020204" pitchFamily="34" charset="0"/>
                <a:cs typeface="Arial" panose="020B0604020202020204" pitchFamily="34" charset="0"/>
              </a:rPr>
              <a:t>επεξεργασια</a:t>
            </a:r>
            <a:r>
              <a:rPr lang="el-GR" dirty="0" smtClean="0">
                <a:latin typeface="Arial" panose="020B0604020202020204" pitchFamily="34" charset="0"/>
                <a:cs typeface="Arial" panose="020B0604020202020204" pitchFamily="34" charset="0"/>
              </a:rPr>
              <a:t> </a:t>
            </a:r>
            <a:r>
              <a:rPr lang="el-GR" dirty="0" err="1" smtClean="0">
                <a:latin typeface="Arial" panose="020B0604020202020204" pitchFamily="34" charset="0"/>
                <a:cs typeface="Arial" panose="020B0604020202020204" pitchFamily="34" charset="0"/>
              </a:rPr>
              <a:t>προσωπικων</a:t>
            </a:r>
            <a:r>
              <a:rPr lang="el-GR" dirty="0" smtClean="0">
                <a:latin typeface="Arial" panose="020B0604020202020204" pitchFamily="34" charset="0"/>
                <a:cs typeface="Arial" panose="020B0604020202020204" pitchFamily="34" charset="0"/>
              </a:rPr>
              <a:t> </a:t>
            </a:r>
            <a:r>
              <a:rPr lang="el-GR" dirty="0" err="1" smtClean="0">
                <a:latin typeface="Arial" panose="020B0604020202020204" pitchFamily="34" charset="0"/>
                <a:cs typeface="Arial" panose="020B0604020202020204" pitchFamily="34" charset="0"/>
              </a:rPr>
              <a:t>δεδομενων</a:t>
            </a:r>
            <a:r>
              <a:rPr lang="el-GR" dirty="0" smtClean="0">
                <a:latin typeface="Arial" panose="020B0604020202020204" pitchFamily="34" charset="0"/>
                <a:cs typeface="Arial" panose="020B0604020202020204" pitchFamily="34" charset="0"/>
              </a:rPr>
              <a:t> – (ΜΕ ΒΑΣΗ ΤΗ ΣΥΜΒΑΣΗ ΑΝΑΘΕΣΗΣ ΜΠΟΡΕΙ ΝΑ ΠΕΡΙΛΑΜΒΑΝΕΙ)</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a:bodyPr>
          <a:lstStyle/>
          <a:p>
            <a:r>
              <a:rPr lang="el-GR" dirty="0" smtClean="0">
                <a:latin typeface="Arial" panose="020B0604020202020204" pitchFamily="34" charset="0"/>
                <a:cs typeface="Arial" panose="020B0604020202020204" pitchFamily="34" charset="0"/>
              </a:rPr>
              <a:t>τη </a:t>
            </a:r>
            <a:r>
              <a:rPr lang="el-GR" dirty="0">
                <a:latin typeface="Arial" panose="020B0604020202020204" pitchFamily="34" charset="0"/>
                <a:cs typeface="Arial" panose="020B0604020202020204" pitchFamily="34" charset="0"/>
              </a:rPr>
              <a:t>συλλογή </a:t>
            </a:r>
            <a:r>
              <a:rPr lang="el-GR" dirty="0" smtClean="0">
                <a:latin typeface="Arial" panose="020B0604020202020204" pitchFamily="34" charset="0"/>
                <a:cs typeface="Arial" panose="020B0604020202020204" pitchFamily="34" charset="0"/>
              </a:rPr>
              <a:t>εγγράφων με προσωπικά δεδομένα σε </a:t>
            </a:r>
            <a:r>
              <a:rPr lang="el-GR" dirty="0">
                <a:latin typeface="Arial" panose="020B0604020202020204" pitchFamily="34" charset="0"/>
                <a:cs typeface="Arial" panose="020B0604020202020204" pitchFamily="34" charset="0"/>
              </a:rPr>
              <a:t>έντυπη μορφή </a:t>
            </a:r>
          </a:p>
          <a:p>
            <a:r>
              <a:rPr lang="el-GR" dirty="0">
                <a:latin typeface="Arial" panose="020B0604020202020204" pitchFamily="34" charset="0"/>
                <a:cs typeface="Arial" panose="020B0604020202020204" pitchFamily="34" charset="0"/>
              </a:rPr>
              <a:t>τ</a:t>
            </a:r>
            <a:r>
              <a:rPr lang="el-GR" dirty="0" smtClean="0">
                <a:latin typeface="Arial" panose="020B0604020202020204" pitchFamily="34" charset="0"/>
                <a:cs typeface="Arial" panose="020B0604020202020204" pitchFamily="34" charset="0"/>
              </a:rPr>
              <a:t>ην καταχώρηση και φύλαξη τους σε έντυπο αρχείο της σχολικής μονάδας</a:t>
            </a:r>
            <a:endParaRPr lang="el-GR" dirty="0">
              <a:latin typeface="Arial" panose="020B0604020202020204" pitchFamily="34" charset="0"/>
              <a:cs typeface="Arial" panose="020B0604020202020204" pitchFamily="34" charset="0"/>
            </a:endParaRPr>
          </a:p>
          <a:p>
            <a:r>
              <a:rPr lang="el-GR" dirty="0" smtClean="0">
                <a:latin typeface="Arial" panose="020B0604020202020204" pitchFamily="34" charset="0"/>
                <a:cs typeface="Arial" panose="020B0604020202020204" pitchFamily="34" charset="0"/>
              </a:rPr>
              <a:t>την καταχώρησή </a:t>
            </a:r>
            <a:r>
              <a:rPr lang="el-GR" dirty="0">
                <a:latin typeface="Arial" panose="020B0604020202020204" pitchFamily="34" charset="0"/>
                <a:cs typeface="Arial" panose="020B0604020202020204" pitchFamily="34" charset="0"/>
              </a:rPr>
              <a:t>τους σε ηλεκτρονικό αρχείο </a:t>
            </a:r>
            <a:r>
              <a:rPr lang="el-GR" dirty="0" smtClean="0">
                <a:latin typeface="Arial" panose="020B0604020202020204" pitchFamily="34" charset="0"/>
                <a:cs typeface="Arial" panose="020B0604020202020204" pitchFamily="34" charset="0"/>
              </a:rPr>
              <a:t>σε εξοπλισμό της </a:t>
            </a:r>
            <a:r>
              <a:rPr lang="el-GR" dirty="0">
                <a:latin typeface="Arial" panose="020B0604020202020204" pitchFamily="34" charset="0"/>
                <a:cs typeface="Arial" panose="020B0604020202020204" pitchFamily="34" charset="0"/>
              </a:rPr>
              <a:t>σχολικής </a:t>
            </a:r>
            <a:r>
              <a:rPr lang="el-GR" dirty="0" smtClean="0">
                <a:latin typeface="Arial" panose="020B0604020202020204" pitchFamily="34" charset="0"/>
                <a:cs typeface="Arial" panose="020B0604020202020204" pitchFamily="34" charset="0"/>
              </a:rPr>
              <a:t>μονάδας</a:t>
            </a:r>
            <a:endParaRPr lang="el-GR" dirty="0">
              <a:latin typeface="Arial" panose="020B0604020202020204" pitchFamily="34" charset="0"/>
              <a:cs typeface="Arial" panose="020B0604020202020204" pitchFamily="34" charset="0"/>
            </a:endParaRPr>
          </a:p>
          <a:p>
            <a:r>
              <a:rPr lang="el-GR" dirty="0">
                <a:latin typeface="Arial" panose="020B0604020202020204" pitchFamily="34" charset="0"/>
                <a:cs typeface="Arial" panose="020B0604020202020204" pitchFamily="34" charset="0"/>
              </a:rPr>
              <a:t>τ</a:t>
            </a:r>
            <a:r>
              <a:rPr lang="el-GR" dirty="0" smtClean="0">
                <a:latin typeface="Arial" panose="020B0604020202020204" pitchFamily="34" charset="0"/>
                <a:cs typeface="Arial" panose="020B0604020202020204" pitchFamily="34" charset="0"/>
              </a:rPr>
              <a:t>η διενέργεια κάθε πράξης επεξεργασίας ως οι όροι της σύμβασης ανάθεσης, των οδηγιών του ΥΠΠΑΝ και των οδηγιών της Διεύθυνσης της σχολικής μονάδας</a:t>
            </a:r>
            <a:endParaRPr lang="el-GR"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1096007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latin typeface="Arial" panose="020B0604020202020204" pitchFamily="34" charset="0"/>
                <a:cs typeface="Arial" panose="020B0604020202020204" pitchFamily="34" charset="0"/>
              </a:rPr>
              <a:t>ΠΩΣ ΔΙΑΣΦΑΛΙΖΕΤΑΙ Η </a:t>
            </a:r>
            <a:r>
              <a:rPr lang="el-GR" dirty="0" err="1" smtClean="0">
                <a:latin typeface="Arial" panose="020B0604020202020204" pitchFamily="34" charset="0"/>
                <a:cs typeface="Arial" panose="020B0604020202020204" pitchFamily="34" charset="0"/>
              </a:rPr>
              <a:t>Ασφαλεια</a:t>
            </a:r>
            <a:r>
              <a:rPr lang="el-GR" dirty="0" smtClean="0">
                <a:latin typeface="Arial" panose="020B0604020202020204" pitchFamily="34" charset="0"/>
                <a:cs typeface="Arial" panose="020B0604020202020204" pitchFamily="34" charset="0"/>
              </a:rPr>
              <a:t> ΤΩΝ </a:t>
            </a:r>
            <a:r>
              <a:rPr lang="el-GR" dirty="0" err="1" smtClean="0">
                <a:latin typeface="Arial" panose="020B0604020202020204" pitchFamily="34" charset="0"/>
                <a:cs typeface="Arial" panose="020B0604020202020204" pitchFamily="34" charset="0"/>
              </a:rPr>
              <a:t>προσωπικων</a:t>
            </a:r>
            <a:r>
              <a:rPr lang="el-GR" dirty="0" smtClean="0">
                <a:latin typeface="Arial" panose="020B0604020202020204" pitchFamily="34" charset="0"/>
                <a:cs typeface="Arial" panose="020B0604020202020204" pitchFamily="34" charset="0"/>
              </a:rPr>
              <a:t> </a:t>
            </a:r>
            <a:r>
              <a:rPr lang="el-GR" dirty="0" err="1" smtClean="0">
                <a:latin typeface="Arial" panose="020B0604020202020204" pitchFamily="34" charset="0"/>
                <a:cs typeface="Arial" panose="020B0604020202020204" pitchFamily="34" charset="0"/>
              </a:rPr>
              <a:t>δεδομενων</a:t>
            </a:r>
            <a:r>
              <a:rPr lang="el-GR" dirty="0" smtClean="0">
                <a:latin typeface="Arial" panose="020B0604020202020204" pitchFamily="34" charset="0"/>
                <a:cs typeface="Arial" panose="020B0604020202020204" pitchFamily="34" charset="0"/>
              </a:rPr>
              <a:t> </a:t>
            </a:r>
            <a:r>
              <a:rPr lang="el-GR" dirty="0" err="1" smtClean="0">
                <a:latin typeface="Arial" panose="020B0604020202020204" pitchFamily="34" charset="0"/>
                <a:cs typeface="Arial" panose="020B0604020202020204" pitchFamily="34" charset="0"/>
              </a:rPr>
              <a:t>απο</a:t>
            </a:r>
            <a:r>
              <a:rPr lang="el-GR" dirty="0" smtClean="0">
                <a:latin typeface="Arial" panose="020B0604020202020204" pitchFamily="34" charset="0"/>
                <a:cs typeface="Arial" panose="020B0604020202020204" pitchFamily="34" charset="0"/>
              </a:rPr>
              <a:t> τον </a:t>
            </a:r>
            <a:r>
              <a:rPr lang="el-GR" dirty="0" err="1" smtClean="0">
                <a:latin typeface="Arial" panose="020B0604020202020204" pitchFamily="34" charset="0"/>
                <a:cs typeface="Arial" panose="020B0604020202020204" pitchFamily="34" charset="0"/>
              </a:rPr>
              <a:t>εκτελουντα</a:t>
            </a:r>
            <a:r>
              <a:rPr lang="el-GR" dirty="0" smtClean="0">
                <a:latin typeface="Arial" panose="020B0604020202020204" pitchFamily="34" charset="0"/>
                <a:cs typeface="Arial" panose="020B0604020202020204" pitchFamily="34" charset="0"/>
              </a:rPr>
              <a:t> την </a:t>
            </a:r>
            <a:r>
              <a:rPr lang="el-GR" dirty="0" err="1" smtClean="0">
                <a:latin typeface="Arial" panose="020B0604020202020204" pitchFamily="34" charset="0"/>
                <a:cs typeface="Arial" panose="020B0604020202020204" pitchFamily="34" charset="0"/>
              </a:rPr>
              <a:t>επεξεργασια</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l-GR" dirty="0" smtClean="0">
                <a:latin typeface="Arial" panose="020B0604020202020204" pitchFamily="34" charset="0"/>
                <a:cs typeface="Arial" panose="020B0604020202020204" pitchFamily="34" charset="0"/>
              </a:rPr>
              <a:t>Το ΒΓΠ δεσμεύεται </a:t>
            </a:r>
            <a:r>
              <a:rPr lang="el-GR" dirty="0">
                <a:latin typeface="Arial" panose="020B0604020202020204" pitchFamily="34" charset="0"/>
                <a:cs typeface="Arial" panose="020B0604020202020204" pitchFamily="34" charset="0"/>
              </a:rPr>
              <a:t>για την </a:t>
            </a:r>
            <a:r>
              <a:rPr lang="el-GR" dirty="0" smtClean="0">
                <a:latin typeface="Arial" panose="020B0604020202020204" pitchFamily="34" charset="0"/>
                <a:cs typeface="Arial" panose="020B0604020202020204" pitchFamily="34" charset="0"/>
              </a:rPr>
              <a:t>τήρηση εμπιστευτικότητας </a:t>
            </a:r>
            <a:r>
              <a:rPr lang="el-GR" dirty="0">
                <a:latin typeface="Arial" panose="020B0604020202020204" pitchFamily="34" charset="0"/>
                <a:cs typeface="Arial" panose="020B0604020202020204" pitchFamily="34" charset="0"/>
              </a:rPr>
              <a:t>με ειδική δήλωση </a:t>
            </a:r>
            <a:r>
              <a:rPr lang="el-GR" dirty="0" smtClean="0">
                <a:latin typeface="Arial" panose="020B0604020202020204" pitchFamily="34" charset="0"/>
                <a:cs typeface="Arial" panose="020B0604020202020204" pitchFamily="34" charset="0"/>
              </a:rPr>
              <a:t>απορρήτου</a:t>
            </a:r>
          </a:p>
          <a:p>
            <a:r>
              <a:rPr lang="el-GR" dirty="0" smtClean="0">
                <a:latin typeface="Arial" panose="020B0604020202020204" pitchFamily="34" charset="0"/>
                <a:cs typeface="Arial" panose="020B0604020202020204" pitchFamily="34" charset="0"/>
              </a:rPr>
              <a:t>Τήρηση των όρων / εντολών της σύμβασης ανάθεσης (σχετική η παρ. 7 της οικείας σύμβασης – μέτρα / εγγυήσεις ασφάλειας)</a:t>
            </a:r>
          </a:p>
          <a:p>
            <a:r>
              <a:rPr lang="el-GR" dirty="0" smtClean="0">
                <a:latin typeface="Arial" panose="020B0604020202020204" pitchFamily="34" charset="0"/>
                <a:cs typeface="Arial" panose="020B0604020202020204" pitchFamily="34" charset="0"/>
              </a:rPr>
              <a:t>Τήρηση των εντολών του ΥΠΠΑΝ και των γραπτών οδηγιών της διεύθυνσης της σχολικής μονάδας</a:t>
            </a:r>
          </a:p>
          <a:p>
            <a:endParaRPr lang="el-GR" dirty="0" smtClean="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14650978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2187</TotalTime>
  <Words>924</Words>
  <PresentationFormat>Widescreen</PresentationFormat>
  <Paragraphs>99</Paragraphs>
  <Slides>15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Trebuchet MS</vt:lpstr>
      <vt:lpstr>Tw Cen MT</vt:lpstr>
      <vt:lpstr>Wingdings</vt:lpstr>
      <vt:lpstr>Circuit</vt:lpstr>
      <vt:lpstr>Συλλογη και επεξεργασια δεδομενων προσωπικου χαρακτηρα απο το βοηθητικο γραμματειακο προσωπικο (βγπ)</vt:lpstr>
      <vt:lpstr>  ΙΣΧΥΟΝ ΝΟΜΟΘΕΤΙΚΟ και συμβατικο ΠΛΑΙΣΙΟ </vt:lpstr>
      <vt:lpstr>Ρολοι και ιδιοτητεσ μερων</vt:lpstr>
      <vt:lpstr>ΒΑΣΙΚΕΣ ΕΝΝΟΙΕΣ ΜΕ ΑΠΛΑ ΛΟΓΙΑ ΚΑΙ ΠΑΡΑΔΕΙΓΜΑΤΑ</vt:lpstr>
      <vt:lpstr>PowerPoint Presentation</vt:lpstr>
      <vt:lpstr>ΚΑΘΗΚΟΝΤΑ ΒΓΠ </vt:lpstr>
      <vt:lpstr>ΣΚΟΠΟΣ ΚΑΙ ΑΝΤΙΚΕΙΜΕΝΟ ΤΗΣ ΣΥΜΒΑΣΗΣ ΑΝΑΘΕΣΗΣ</vt:lpstr>
      <vt:lpstr>Συλλογη και επεξεργασια προσωπικων δεδομενων – (ΜΕ ΒΑΣΗ ΤΗ ΣΥΜΒΑΣΗ ΑΝΑΘΕΣΗΣ ΜΠΟΡΕΙ ΝΑ ΠΕΡΙΛΑΜΒΑΝΕΙ)</vt:lpstr>
      <vt:lpstr>ΠΩΣ ΔΙΑΣΦΑΛΙΖΕΤΑΙ Η Ασφαλεια ΤΩΝ προσωπικων δεδομενων απο τον εκτελουντα την επεξεργασια</vt:lpstr>
      <vt:lpstr>ΤΕΧΝΙΚΑ, ΟΡΓΑΝΩΤΙΚΑ ΚΑΙ ΜΕΤΡΑ ΦΥΣΙΚΗΣ ΑΣΦΑΛΕΙΑΣ (Βασικεσ αρχεσ, απλεσ εννοιεσ, tips ΚΑΙ ΠΑΡΑΔΕΙΓΜΑΤΑ)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2021-05-14T11:41:18Z</cp:lastPrinted>
  <dcterms:created xsi:type="dcterms:W3CDTF">2020-12-08T10:53:05Z</dcterms:created>
  <dcterms:modified xsi:type="dcterms:W3CDTF">2021-05-16T07:35:35Z</dcterms:modified>
</cp:coreProperties>
</file>